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notesSlides/notesSlide1.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 id="2147483895" r:id="rId2"/>
  </p:sldMasterIdLst>
  <p:notesMasterIdLst>
    <p:notesMasterId r:id="rId49"/>
  </p:notesMasterIdLst>
  <p:handoutMasterIdLst>
    <p:handoutMasterId r:id="rId50"/>
  </p:handoutMasterIdLst>
  <p:sldIdLst>
    <p:sldId id="295" r:id="rId3"/>
    <p:sldId id="353" r:id="rId4"/>
    <p:sldId id="314" r:id="rId5"/>
    <p:sldId id="326" r:id="rId6"/>
    <p:sldId id="372" r:id="rId7"/>
    <p:sldId id="327" r:id="rId8"/>
    <p:sldId id="371" r:id="rId9"/>
    <p:sldId id="328" r:id="rId10"/>
    <p:sldId id="373" r:id="rId11"/>
    <p:sldId id="374" r:id="rId12"/>
    <p:sldId id="329" r:id="rId13"/>
    <p:sldId id="375" r:id="rId14"/>
    <p:sldId id="378" r:id="rId15"/>
    <p:sldId id="330" r:id="rId16"/>
    <p:sldId id="379" r:id="rId17"/>
    <p:sldId id="380" r:id="rId18"/>
    <p:sldId id="334" r:id="rId19"/>
    <p:sldId id="381" r:id="rId20"/>
    <p:sldId id="337" r:id="rId21"/>
    <p:sldId id="382" r:id="rId22"/>
    <p:sldId id="338" r:id="rId23"/>
    <p:sldId id="383" r:id="rId24"/>
    <p:sldId id="384" r:id="rId25"/>
    <p:sldId id="385" r:id="rId26"/>
    <p:sldId id="340" r:id="rId27"/>
    <p:sldId id="388" r:id="rId28"/>
    <p:sldId id="387" r:id="rId29"/>
    <p:sldId id="341" r:id="rId30"/>
    <p:sldId id="386" r:id="rId31"/>
    <p:sldId id="342" r:id="rId32"/>
    <p:sldId id="389" r:id="rId33"/>
    <p:sldId id="343" r:id="rId34"/>
    <p:sldId id="344" r:id="rId35"/>
    <p:sldId id="391" r:id="rId36"/>
    <p:sldId id="390" r:id="rId37"/>
    <p:sldId id="392" r:id="rId38"/>
    <p:sldId id="346" r:id="rId39"/>
    <p:sldId id="393" r:id="rId40"/>
    <p:sldId id="347" r:id="rId41"/>
    <p:sldId id="394" r:id="rId42"/>
    <p:sldId id="396" r:id="rId43"/>
    <p:sldId id="397" r:id="rId44"/>
    <p:sldId id="398" r:id="rId45"/>
    <p:sldId id="349" r:id="rId46"/>
    <p:sldId id="399" r:id="rId47"/>
    <p:sldId id="35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1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4660"/>
  </p:normalViewPr>
  <p:slideViewPr>
    <p:cSldViewPr>
      <p:cViewPr varScale="1">
        <p:scale>
          <a:sx n="111" d="100"/>
          <a:sy n="111" d="100"/>
        </p:scale>
        <p:origin x="1284" y="114"/>
      </p:cViewPr>
      <p:guideLst>
        <p:guide orient="horz" pos="2160"/>
        <p:guide pos="2880"/>
      </p:guideLst>
    </p:cSldViewPr>
  </p:slideViewPr>
  <p:notesTextViewPr>
    <p:cViewPr>
      <p:scale>
        <a:sx n="100" d="100"/>
        <a:sy n="100" d="100"/>
      </p:scale>
      <p:origin x="0" y="0"/>
    </p:cViewPr>
  </p:notesTextViewPr>
  <p:notesViewPr>
    <p:cSldViewPr>
      <p:cViewPr varScale="1">
        <p:scale>
          <a:sx n="82" d="100"/>
          <a:sy n="82" d="100"/>
        </p:scale>
        <p:origin x="-318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05D4A66-4E06-4F80-804F-A964EB6C0D0A}" type="datetimeFigureOut">
              <a:rPr lang="en-US" smtClean="0"/>
              <a:pPr/>
              <a:t>12/12/2018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340500-23C6-45C7-9626-EF17B47CA0A2}" type="slidenum">
              <a:rPr lang="en-US" smtClean="0"/>
              <a:pPr/>
              <a:t>‹#›</a:t>
            </a:fld>
            <a:endParaRPr lang="en-US"/>
          </a:p>
        </p:txBody>
      </p:sp>
    </p:spTree>
    <p:extLst>
      <p:ext uri="{BB962C8B-B14F-4D97-AF65-F5344CB8AC3E}">
        <p14:creationId xmlns:p14="http://schemas.microsoft.com/office/powerpoint/2010/main" val="2547472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646D3D-12D9-42A1-A359-88470FD6EB52}" type="datetimeFigureOut">
              <a:rPr lang="en-US" smtClean="0"/>
              <a:pPr/>
              <a:t>12/12/2018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58331F-8B33-4884-9995-3C14B2EEB352}" type="slidenum">
              <a:rPr lang="en-US" smtClean="0"/>
              <a:pPr/>
              <a:t>‹#›</a:t>
            </a:fld>
            <a:endParaRPr lang="en-US"/>
          </a:p>
        </p:txBody>
      </p:sp>
    </p:spTree>
    <p:extLst>
      <p:ext uri="{BB962C8B-B14F-4D97-AF65-F5344CB8AC3E}">
        <p14:creationId xmlns:p14="http://schemas.microsoft.com/office/powerpoint/2010/main" val="1053587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B58331F-8B33-4884-9995-3C14B2EEB352}" type="slidenum">
              <a:rPr lang="en-US" smtClean="0"/>
              <a:pPr/>
              <a:t>28</a:t>
            </a:fld>
            <a:endParaRPr lang="en-US"/>
          </a:p>
        </p:txBody>
      </p:sp>
    </p:spTree>
    <p:extLst>
      <p:ext uri="{BB962C8B-B14F-4D97-AF65-F5344CB8AC3E}">
        <p14:creationId xmlns:p14="http://schemas.microsoft.com/office/powerpoint/2010/main" val="3927796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DA840030-70C1-4737-A982-68C7423B206F}" type="datetime1">
              <a:rPr lang="en-US" smtClean="0"/>
              <a:pPr/>
              <a:t>12/12/2018</a:t>
            </a:fld>
            <a:endParaRPr lang="en-US"/>
          </a:p>
        </p:txBody>
      </p:sp>
      <p:sp>
        <p:nvSpPr>
          <p:cNvPr id="5" name="Footer Placeholder 4"/>
          <p:cNvSpPr>
            <a:spLocks noGrp="1"/>
          </p:cNvSpPr>
          <p:nvPr>
            <p:ph type="ftr" sz="quarter" idx="11"/>
          </p:nvPr>
        </p:nvSpPr>
        <p:spPr>
          <a:xfrm>
            <a:off x="3581400" y="6324600"/>
            <a:ext cx="3962400" cy="365125"/>
          </a:xfrm>
        </p:spPr>
        <p:txBody>
          <a:bodyPr/>
          <a:lstStyle>
            <a:lvl1pPr>
              <a:defRPr sz="1050">
                <a:solidFill>
                  <a:schemeClr val="tx1"/>
                </a:solidFill>
              </a:defRPr>
            </a:lvl1pPr>
          </a:lstStyle>
          <a:p>
            <a:r>
              <a:rPr lang="en-US" dirty="0" smtClean="0"/>
              <a:t>© 2015 </a:t>
            </a:r>
            <a:r>
              <a:rPr lang="en-US" dirty="0" err="1" smtClean="0"/>
              <a:t>Cengage</a:t>
            </a:r>
            <a:r>
              <a:rPr lang="en-US" dirty="0" smtClean="0"/>
              <a:t> Learning Engineering. All Rights Reserved. </a:t>
            </a:r>
            <a:endParaRPr lang="en-US" dirty="0"/>
          </a:p>
        </p:txBody>
      </p:sp>
      <p:sp>
        <p:nvSpPr>
          <p:cNvPr id="6" name="Slide Number Placeholder 5"/>
          <p:cNvSpPr>
            <a:spLocks noGrp="1"/>
          </p:cNvSpPr>
          <p:nvPr>
            <p:ph type="sldNum" sz="quarter" idx="12"/>
          </p:nvPr>
        </p:nvSpPr>
        <p:spPr>
          <a:xfrm>
            <a:off x="7709842" y="6324600"/>
            <a:ext cx="2133600" cy="421038"/>
          </a:xfrm>
        </p:spPr>
        <p:txBody>
          <a:bodyPr anchor="ctr"/>
          <a:lstStyle>
            <a:lvl1pPr algn="l">
              <a:defRPr sz="1400">
                <a:solidFill>
                  <a:schemeClr val="tx1"/>
                </a:solidFill>
              </a:defRPr>
            </a:lvl1pPr>
          </a:lstStyle>
          <a:p>
            <a:fld id="{122D24B2-5D52-46F7-B915-67CABB3AD0CF}"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US" smtClean="0"/>
              <a:t>Click to edit Master title style</a:t>
            </a:r>
            <a:endParaRPr lang="en-US"/>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72AA48F1-F90D-4024-9100-8466559AE83D}" type="datetime1">
              <a:rPr lang="en-US" smtClean="0"/>
              <a:pPr/>
              <a:t>12/12/2018</a:t>
            </a:fld>
            <a:endParaRPr lang="en-US"/>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r>
              <a:rPr lang="en-US" smtClean="0"/>
              <a:t>© 2015 Cengage Learning Engineering. All Rights Reserved. </a:t>
            </a:r>
            <a:endParaRPr lang="en-US"/>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122D24B2-5D52-46F7-B915-67CABB3AD0CF}"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US" smtClean="0"/>
              <a:t>Click to edit Master title style</a:t>
            </a:r>
            <a:endParaRPr lang="en-US"/>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rot="-900000">
            <a:off x="6996405" y="6238502"/>
            <a:ext cx="1524000" cy="365125"/>
          </a:xfrm>
        </p:spPr>
        <p:txBody>
          <a:bodyPr/>
          <a:lstStyle/>
          <a:p>
            <a:fld id="{59189A57-7F12-45A4-A6B8-7774E1A37D7E}" type="datetime1">
              <a:rPr lang="en-US" smtClean="0"/>
              <a:pPr/>
              <a:t>12/12/2018</a:t>
            </a:fld>
            <a:endParaRPr lang="en-US"/>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r>
              <a:rPr lang="en-US" smtClean="0"/>
              <a:t>© 2015 Cengage Learning Engineering. All Rights Reserved. </a:t>
            </a:r>
            <a:endParaRPr lang="en-US"/>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122D24B2-5D52-46F7-B915-67CABB3AD0CF}"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FAF65B54-0C34-4D97-90E6-665E2FAC97B2}" type="datetime1">
              <a:rPr lang="en-US" smtClean="0"/>
              <a:pPr/>
              <a:t>12/12/2018</a:t>
            </a:fld>
            <a:endParaRPr lang="en-US"/>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r>
              <a:rPr lang="en-US" smtClean="0"/>
              <a:t>© 2015 Cengage Learning Engineering. All Rights Reserved. </a:t>
            </a:r>
            <a:endParaRPr lang="en-US"/>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122D24B2-5D52-46F7-B915-67CABB3AD0CF}"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2383903387"/>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140468030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3733497565"/>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1C052514-ADFB-4BBE-8A96-FFF10310639D}" type="datetime1">
              <a:rPr lang="en-US" smtClean="0"/>
              <a:pPr/>
              <a:t>12/12/2018</a:t>
            </a:fld>
            <a:endParaRPr lang="en-US"/>
          </a:p>
        </p:txBody>
      </p:sp>
      <p:sp>
        <p:nvSpPr>
          <p:cNvPr id="6" name="Footer Placeholder 5"/>
          <p:cNvSpPr>
            <a:spLocks noGrp="1"/>
          </p:cNvSpPr>
          <p:nvPr>
            <p:ph type="ftr" sz="quarter" idx="11"/>
          </p:nvPr>
        </p:nvSpPr>
        <p:spPr/>
        <p:txBody>
          <a:bodyPr/>
          <a:lstStyle/>
          <a:p>
            <a:r>
              <a:rPr lang="en-US" smtClean="0"/>
              <a:t>© 2015 Cengage Learning Engineering. All Rights Reserved. </a:t>
            </a:r>
            <a:endParaRPr lang="en-US" dirty="0"/>
          </a:p>
        </p:txBody>
      </p:sp>
      <p:sp>
        <p:nvSpPr>
          <p:cNvPr id="7" name="Slide Number Placeholder 6"/>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3046414480"/>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1C052514-ADFB-4BBE-8A96-FFF10310639D}" type="datetime1">
              <a:rPr lang="en-US" smtClean="0"/>
              <a:pPr/>
              <a:t>12/12/2018</a:t>
            </a:fld>
            <a:endParaRPr lang="en-US"/>
          </a:p>
        </p:txBody>
      </p:sp>
      <p:sp>
        <p:nvSpPr>
          <p:cNvPr id="8" name="Footer Placeholder 7"/>
          <p:cNvSpPr>
            <a:spLocks noGrp="1"/>
          </p:cNvSpPr>
          <p:nvPr>
            <p:ph type="ftr" sz="quarter" idx="11"/>
          </p:nvPr>
        </p:nvSpPr>
        <p:spPr/>
        <p:txBody>
          <a:bodyPr/>
          <a:lstStyle/>
          <a:p>
            <a:r>
              <a:rPr lang="en-US" smtClean="0"/>
              <a:t>© 2015 Cengage Learning Engineering. All Rights Reserved. </a:t>
            </a:r>
            <a:endParaRPr lang="en-US" dirty="0"/>
          </a:p>
        </p:txBody>
      </p:sp>
      <p:sp>
        <p:nvSpPr>
          <p:cNvPr id="9" name="Slide Number Placeholder 8"/>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2486356070"/>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1C052514-ADFB-4BBE-8A96-FFF10310639D}" type="datetime1">
              <a:rPr lang="en-US" smtClean="0"/>
              <a:pPr/>
              <a:t>12/12/2018</a:t>
            </a:fld>
            <a:endParaRPr lang="en-US"/>
          </a:p>
        </p:txBody>
      </p:sp>
      <p:sp>
        <p:nvSpPr>
          <p:cNvPr id="4" name="Footer Placeholder 3"/>
          <p:cNvSpPr>
            <a:spLocks noGrp="1"/>
          </p:cNvSpPr>
          <p:nvPr>
            <p:ph type="ftr" sz="quarter" idx="11"/>
          </p:nvPr>
        </p:nvSpPr>
        <p:spPr/>
        <p:txBody>
          <a:bodyPr/>
          <a:lstStyle/>
          <a:p>
            <a:r>
              <a:rPr lang="en-US" smtClean="0"/>
              <a:t>© 2015 Cengage Learning Engineering. All Rights Reserved. </a:t>
            </a:r>
            <a:endParaRPr lang="en-US" dirty="0"/>
          </a:p>
        </p:txBody>
      </p:sp>
      <p:sp>
        <p:nvSpPr>
          <p:cNvPr id="5" name="Slide Number Placeholder 4"/>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219701665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052514-ADFB-4BBE-8A96-FFF10310639D}" type="datetime1">
              <a:rPr lang="en-US" smtClean="0"/>
              <a:pPr/>
              <a:t>12/12/2018</a:t>
            </a:fld>
            <a:endParaRPr lang="en-US"/>
          </a:p>
        </p:txBody>
      </p:sp>
      <p:sp>
        <p:nvSpPr>
          <p:cNvPr id="3" name="Footer Placeholder 2"/>
          <p:cNvSpPr>
            <a:spLocks noGrp="1"/>
          </p:cNvSpPr>
          <p:nvPr>
            <p:ph type="ftr" sz="quarter" idx="11"/>
          </p:nvPr>
        </p:nvSpPr>
        <p:spPr/>
        <p:txBody>
          <a:bodyPr/>
          <a:lstStyle/>
          <a:p>
            <a:r>
              <a:rPr lang="en-US" smtClean="0"/>
              <a:t>© 2015 Cengage Learning Engineering. All Rights Reserved. </a:t>
            </a:r>
            <a:endParaRPr lang="en-US" dirty="0"/>
          </a:p>
        </p:txBody>
      </p:sp>
      <p:sp>
        <p:nvSpPr>
          <p:cNvPr id="4" name="Slide Number Placeholder 3"/>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1986117665"/>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US" smtClean="0"/>
              <a:t>Click to edit Master title style</a:t>
            </a:r>
            <a:endParaRPr lang="en-US"/>
          </a:p>
        </p:txBody>
      </p:sp>
      <p:sp>
        <p:nvSpPr>
          <p:cNvPr id="3" name="Content Placeholder 2"/>
          <p:cNvSpPr>
            <a:spLocks noGrp="1"/>
          </p:cNvSpPr>
          <p:nvPr>
            <p:ph idx="1"/>
          </p:nvPr>
        </p:nvSpPr>
        <p:spPr>
          <a:xfrm rot="900000">
            <a:off x="3479028" y="959716"/>
            <a:ext cx="4658735" cy="5077623"/>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02E3038E-62C7-4DF2-9136-DA8ED3FF6D18}" type="datetime1">
              <a:rPr lang="en-US" smtClean="0"/>
              <a:pPr/>
              <a:t>12/12/2018</a:t>
            </a:fld>
            <a:endParaRPr lang="en-US"/>
          </a:p>
        </p:txBody>
      </p:sp>
      <p:sp>
        <p:nvSpPr>
          <p:cNvPr id="5" name="Footer Placeholder 4"/>
          <p:cNvSpPr>
            <a:spLocks noGrp="1"/>
          </p:cNvSpPr>
          <p:nvPr>
            <p:ph type="ftr" sz="quarter" idx="11"/>
          </p:nvPr>
        </p:nvSpPr>
        <p:spPr>
          <a:xfrm rot="900000">
            <a:off x="3103620" y="6177546"/>
            <a:ext cx="2392237" cy="365125"/>
          </a:xfrm>
        </p:spPr>
        <p:txBody>
          <a:bodyPr/>
          <a:lstStyle/>
          <a:p>
            <a:r>
              <a:rPr lang="en-US" smtClean="0"/>
              <a:t>© 2015 Cengage Learning Engineering. All Rights Reserved. </a:t>
            </a:r>
            <a:endParaRPr lang="en-US"/>
          </a:p>
        </p:txBody>
      </p:sp>
      <p:sp>
        <p:nvSpPr>
          <p:cNvPr id="6" name="Slide Number Placeholder 5"/>
          <p:cNvSpPr>
            <a:spLocks noGrp="1"/>
          </p:cNvSpPr>
          <p:nvPr>
            <p:ph type="sldNum" sz="quarter" idx="12"/>
          </p:nvPr>
        </p:nvSpPr>
        <p:spPr>
          <a:xfrm rot="900000">
            <a:off x="1265370" y="300797"/>
            <a:ext cx="2287319" cy="365125"/>
          </a:xfrm>
        </p:spPr>
        <p:txBody>
          <a:bodyPr/>
          <a:lstStyle/>
          <a:p>
            <a:fld id="{122D24B2-5D52-46F7-B915-67CABB3AD0CF}"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1C052514-ADFB-4BBE-8A96-FFF10310639D}" type="datetime1">
              <a:rPr lang="en-US" smtClean="0"/>
              <a:pPr/>
              <a:t>12/12/2018</a:t>
            </a:fld>
            <a:endParaRPr lang="en-US"/>
          </a:p>
        </p:txBody>
      </p:sp>
      <p:sp>
        <p:nvSpPr>
          <p:cNvPr id="6" name="Footer Placeholder 5"/>
          <p:cNvSpPr>
            <a:spLocks noGrp="1"/>
          </p:cNvSpPr>
          <p:nvPr>
            <p:ph type="ftr" sz="quarter" idx="11"/>
          </p:nvPr>
        </p:nvSpPr>
        <p:spPr/>
        <p:txBody>
          <a:bodyPr/>
          <a:lstStyle/>
          <a:p>
            <a:r>
              <a:rPr lang="en-US" smtClean="0"/>
              <a:t>© 2015 Cengage Learning Engineering. All Rights Reserved. </a:t>
            </a:r>
            <a:endParaRPr lang="en-US" dirty="0"/>
          </a:p>
        </p:txBody>
      </p:sp>
      <p:sp>
        <p:nvSpPr>
          <p:cNvPr id="7" name="Slide Number Placeholder 6"/>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778564800"/>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1C052514-ADFB-4BBE-8A96-FFF10310639D}" type="datetime1">
              <a:rPr lang="en-US" smtClean="0"/>
              <a:pPr/>
              <a:t>12/12/2018</a:t>
            </a:fld>
            <a:endParaRPr lang="en-US"/>
          </a:p>
        </p:txBody>
      </p:sp>
      <p:sp>
        <p:nvSpPr>
          <p:cNvPr id="6" name="Footer Placeholder 5"/>
          <p:cNvSpPr>
            <a:spLocks noGrp="1"/>
          </p:cNvSpPr>
          <p:nvPr>
            <p:ph type="ftr" sz="quarter" idx="11"/>
          </p:nvPr>
        </p:nvSpPr>
        <p:spPr/>
        <p:txBody>
          <a:bodyPr/>
          <a:lstStyle/>
          <a:p>
            <a:r>
              <a:rPr lang="en-US" smtClean="0"/>
              <a:t>© 2015 Cengage Learning Engineering. All Rights Reserved. </a:t>
            </a:r>
            <a:endParaRPr lang="en-US" dirty="0"/>
          </a:p>
        </p:txBody>
      </p:sp>
      <p:sp>
        <p:nvSpPr>
          <p:cNvPr id="7" name="Slide Number Placeholder 6"/>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3110653838"/>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1171848055"/>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3254341"/>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2575852430"/>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0282931"/>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1064528584"/>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3320487110"/>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1C052514-ADFB-4BBE-8A96-FFF10310639D}" type="datetime1">
              <a:rPr lang="en-US" smtClean="0"/>
              <a:pPr/>
              <a:t>12/12/2018</a:t>
            </a:fld>
            <a:endParaRPr lang="en-US"/>
          </a:p>
        </p:txBody>
      </p:sp>
      <p:sp>
        <p:nvSpPr>
          <p:cNvPr id="5" name="Footer Placeholder 4"/>
          <p:cNvSpPr>
            <a:spLocks noGrp="1"/>
          </p:cNvSpPr>
          <p:nvPr>
            <p:ph type="ftr" sz="quarter" idx="11"/>
          </p:nvPr>
        </p:nvSpPr>
        <p:spPr/>
        <p:txBody>
          <a:bodyPr/>
          <a:lstStyle/>
          <a:p>
            <a:r>
              <a:rPr lang="en-US" smtClean="0"/>
              <a:t>© 2015 Cengage Learning Engineering. All Rights Reserved. </a:t>
            </a:r>
            <a:endParaRPr lang="en-US" dirty="0"/>
          </a:p>
        </p:txBody>
      </p:sp>
      <p:sp>
        <p:nvSpPr>
          <p:cNvPr id="6" name="Slide Number Placeholder 5"/>
          <p:cNvSpPr>
            <a:spLocks noGrp="1"/>
          </p:cNvSpPr>
          <p:nvPr>
            <p:ph type="sldNum" sz="quarter" idx="12"/>
          </p:nvPr>
        </p:nvSpPr>
        <p:spPr/>
        <p:txBody>
          <a:bodyPr/>
          <a:lstStyle/>
          <a:p>
            <a:fld id="{122D24B2-5D52-46F7-B915-67CABB3AD0CF}" type="slidenum">
              <a:rPr lang="en-US" smtClean="0"/>
              <a:pPr/>
              <a:t>‹#›</a:t>
            </a:fld>
            <a:endParaRPr lang="en-US"/>
          </a:p>
        </p:txBody>
      </p:sp>
    </p:spTree>
    <p:extLst>
      <p:ext uri="{BB962C8B-B14F-4D97-AF65-F5344CB8AC3E}">
        <p14:creationId xmlns:p14="http://schemas.microsoft.com/office/powerpoint/2010/main" val="1219688956"/>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a:spLocks noGrp="1"/>
          </p:cNvSpPr>
          <p:nvPr>
            <p:ph type="ftr" sz="quarter" idx="11"/>
          </p:nvPr>
        </p:nvSpPr>
        <p:spPr>
          <a:xfrm>
            <a:off x="3124200" y="6294071"/>
            <a:ext cx="3962400" cy="365125"/>
          </a:xfrm>
        </p:spPr>
        <p:txBody>
          <a:bodyPr/>
          <a:lstStyle>
            <a:lvl1pPr>
              <a:defRPr sz="1050">
                <a:solidFill>
                  <a:schemeClr val="tx1"/>
                </a:solidFill>
              </a:defRPr>
            </a:lvl1pPr>
          </a:lstStyle>
          <a:p>
            <a:r>
              <a:rPr lang="en-US" dirty="0" smtClean="0"/>
              <a:t>© 2015 </a:t>
            </a:r>
            <a:r>
              <a:rPr lang="en-US" dirty="0" err="1" smtClean="0"/>
              <a:t>Cengage</a:t>
            </a:r>
            <a:r>
              <a:rPr lang="en-US" dirty="0" smtClean="0"/>
              <a:t> Learning Engineering. All Rights Reserved. </a:t>
            </a:r>
            <a:endParaRPr lang="en-US" dirty="0"/>
          </a:p>
        </p:txBody>
      </p:sp>
      <p:sp>
        <p:nvSpPr>
          <p:cNvPr id="10" name="Slide Number Placeholder 5"/>
          <p:cNvSpPr>
            <a:spLocks noGrp="1"/>
          </p:cNvSpPr>
          <p:nvPr>
            <p:ph type="sldNum" sz="quarter" idx="12"/>
          </p:nvPr>
        </p:nvSpPr>
        <p:spPr>
          <a:xfrm>
            <a:off x="7329033" y="6244028"/>
            <a:ext cx="1586367" cy="421038"/>
          </a:xfrm>
        </p:spPr>
        <p:txBody>
          <a:bodyPr anchor="ctr"/>
          <a:lstStyle>
            <a:lvl1pPr algn="l">
              <a:defRPr sz="1400">
                <a:solidFill>
                  <a:schemeClr val="tx1"/>
                </a:solidFill>
              </a:defRPr>
            </a:lvl1pPr>
          </a:lstStyle>
          <a:p>
            <a:fld id="{122D24B2-5D52-46F7-B915-67CABB3AD0CF}" type="slidenum">
              <a:rPr lang="en-US" smtClean="0"/>
              <a:pPr/>
              <a:t>‹#›</a:t>
            </a:fld>
            <a:endParaRPr lang="en-US" dirty="0"/>
          </a:p>
        </p:txBody>
      </p:sp>
      <p:sp>
        <p:nvSpPr>
          <p:cNvPr id="11" name="Content Placeholder 2"/>
          <p:cNvSpPr>
            <a:spLocks noGrp="1"/>
          </p:cNvSpPr>
          <p:nvPr>
            <p:ph idx="1"/>
          </p:nvPr>
        </p:nvSpPr>
        <p:spPr>
          <a:xfrm>
            <a:off x="381000" y="1524000"/>
            <a:ext cx="8534400" cy="4612806"/>
          </a:xfrm>
        </p:spPr>
        <p:txBody>
          <a:bodyPr anchor="t" anchorCtr="0"/>
          <a:lstStyle>
            <a:lvl1pPr marL="265113" indent="-265113">
              <a:buFont typeface="Arial" panose="020B0604020202020204" pitchFamily="34" charset="0"/>
              <a:buChar char="•"/>
              <a:defRPr sz="2400"/>
            </a:lvl1pPr>
            <a:lvl2pPr marL="623888" indent="-258763">
              <a:buFont typeface="Arial" panose="020B0604020202020204" pitchFamily="34" charset="0"/>
              <a:buChar char="•"/>
              <a:defRPr sz="2000"/>
            </a:lvl2pPr>
            <a:lvl3pPr marL="982663" indent="-206375">
              <a:buFont typeface="Arial" panose="020B0604020202020204" pitchFamily="34" charset="0"/>
              <a:buChar char="•"/>
              <a:defRPr sz="2000"/>
            </a:lvl3pPr>
            <a:lvl4pPr marL="1255713" indent="-158750">
              <a:buFont typeface="Arial" panose="020B0604020202020204" pitchFamily="34" charset="0"/>
              <a:buChar char="•"/>
              <a:defRPr sz="1800"/>
            </a:lvl4pPr>
            <a:lvl5pPr marL="1520825" indent="-149225">
              <a:buFont typeface="Arial" panose="020B0604020202020204" pitchFamily="34" charset="0"/>
              <a:buChar cha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
          <p:cNvSpPr>
            <a:spLocks noGrp="1"/>
          </p:cNvSpPr>
          <p:nvPr>
            <p:ph type="title"/>
          </p:nvPr>
        </p:nvSpPr>
        <p:spPr>
          <a:xfrm>
            <a:off x="381000" y="503597"/>
            <a:ext cx="8534400" cy="863138"/>
          </a:xfrm>
        </p:spPr>
        <p:txBody>
          <a:bodyPr anchor="ctr" anchorCtr="0">
            <a:normAutofit/>
          </a:bodyPr>
          <a:lstStyle>
            <a:lvl1pPr algn="l">
              <a:defRPr sz="3600" b="0"/>
            </a:lvl1pPr>
          </a:lstStyle>
          <a:p>
            <a:r>
              <a:rPr lang="en-US" dirty="0" smtClean="0"/>
              <a:t>Click to edit Master title style</a:t>
            </a:r>
            <a:endParaRPr lang="en-US" dirty="0"/>
          </a:p>
        </p:txBody>
      </p:sp>
    </p:spTree>
    <p:extLst>
      <p:ext uri="{BB962C8B-B14F-4D97-AF65-F5344CB8AC3E}">
        <p14:creationId xmlns:p14="http://schemas.microsoft.com/office/powerpoint/2010/main" val="207033866"/>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78BF2158-CE80-417F-BADA-A315828FFA0D}" type="datetime1">
              <a:rPr lang="en-US" smtClean="0"/>
              <a:pPr/>
              <a:t>12/12/2018</a:t>
            </a:fld>
            <a:endParaRPr lang="en-US"/>
          </a:p>
        </p:txBody>
      </p:sp>
      <p:sp>
        <p:nvSpPr>
          <p:cNvPr id="5" name="Footer Placeholder 4"/>
          <p:cNvSpPr>
            <a:spLocks noGrp="1"/>
          </p:cNvSpPr>
          <p:nvPr>
            <p:ph type="ftr" sz="quarter" idx="11"/>
          </p:nvPr>
        </p:nvSpPr>
        <p:spPr>
          <a:xfrm rot="900000">
            <a:off x="7056965" y="3170795"/>
            <a:ext cx="1926305" cy="365125"/>
          </a:xfrm>
        </p:spPr>
        <p:txBody>
          <a:bodyPr/>
          <a:lstStyle/>
          <a:p>
            <a:r>
              <a:rPr lang="en-US" smtClean="0"/>
              <a:t>© 2015 Cengage Learning Engineering. All Rights Reserved. </a:t>
            </a:r>
            <a:endParaRPr lang="en-US"/>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122D24B2-5D52-46F7-B915-67CABB3AD0CF}"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US" smtClean="0"/>
              <a:t>Click to edit Master title style</a:t>
            </a:r>
            <a:endParaRPr lang="en-US"/>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2615FEB8-1ED3-425B-95CA-17777D0ECE76}" type="datetime1">
              <a:rPr lang="en-US" smtClean="0"/>
              <a:pPr/>
              <a:t>12/12/2018</a:t>
            </a:fld>
            <a:endParaRPr lang="en-US"/>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r>
              <a:rPr lang="en-US" smtClean="0"/>
              <a:t>© 2015 Cengage Learning Engineering. All Rights Reserved. </a:t>
            </a:r>
            <a:endParaRPr lang="en-US"/>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122D24B2-5D52-46F7-B915-67CABB3AD0CF}"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E1E3D571-56F1-43B9-A50A-DAF43DC6AD1C}" type="datetime1">
              <a:rPr lang="en-US" smtClean="0"/>
              <a:pPr/>
              <a:t>12/12/2018</a:t>
            </a:fld>
            <a:endParaRPr lang="en-US"/>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r>
              <a:rPr lang="en-US" smtClean="0"/>
              <a:t>© 2015 Cengage Learning Engineering. All Rights Reserved. </a:t>
            </a:r>
            <a:endParaRPr lang="en-US"/>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122D24B2-5D52-46F7-B915-67CABB3AD0CF}"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rot="900000">
            <a:off x="1691640" y="612648"/>
            <a:ext cx="1792224" cy="365125"/>
          </a:xfrm>
        </p:spPr>
        <p:txBody>
          <a:bodyPr/>
          <a:lstStyle/>
          <a:p>
            <a:fld id="{305DB2F2-0BC0-458D-A2F5-E7069599C351}" type="datetime1">
              <a:rPr lang="en-US" smtClean="0"/>
              <a:pPr/>
              <a:t>12/12/2018</a:t>
            </a:fld>
            <a:endParaRPr lang="en-US"/>
          </a:p>
        </p:txBody>
      </p:sp>
      <p:sp>
        <p:nvSpPr>
          <p:cNvPr id="4" name="Footer Placeholder 3"/>
          <p:cNvSpPr>
            <a:spLocks noGrp="1"/>
          </p:cNvSpPr>
          <p:nvPr>
            <p:ph type="ftr" sz="quarter" idx="11"/>
          </p:nvPr>
        </p:nvSpPr>
        <p:spPr>
          <a:xfrm rot="900000">
            <a:off x="2493721" y="6101033"/>
            <a:ext cx="3052113" cy="365125"/>
          </a:xfrm>
        </p:spPr>
        <p:txBody>
          <a:bodyPr/>
          <a:lstStyle/>
          <a:p>
            <a:r>
              <a:rPr lang="en-US" smtClean="0"/>
              <a:t>© 2015 Cengage Learning Engineering. All Rights Reserved. </a:t>
            </a:r>
            <a:endParaRPr lang="en-US"/>
          </a:p>
        </p:txBody>
      </p:sp>
      <p:sp>
        <p:nvSpPr>
          <p:cNvPr id="5" name="Slide Number Placeholder 4"/>
          <p:cNvSpPr>
            <a:spLocks noGrp="1"/>
          </p:cNvSpPr>
          <p:nvPr>
            <p:ph type="sldNum" sz="quarter" idx="12"/>
          </p:nvPr>
        </p:nvSpPr>
        <p:spPr>
          <a:xfrm rot="900000">
            <a:off x="1261872" y="301752"/>
            <a:ext cx="2286000" cy="365125"/>
          </a:xfrm>
        </p:spPr>
        <p:txBody>
          <a:bodyPr/>
          <a:lstStyle/>
          <a:p>
            <a:fld id="{122D24B2-5D52-46F7-B915-67CABB3AD0CF}" type="slidenum">
              <a:rPr lang="en-US" smtClean="0"/>
              <a:pPr/>
              <a:t>‹#›</a:t>
            </a:fld>
            <a:endParaRPr lang="en-US"/>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4"/>
          <p:cNvSpPr>
            <a:spLocks noGrp="1"/>
          </p:cNvSpPr>
          <p:nvPr>
            <p:ph type="ftr" sz="quarter" idx="11"/>
          </p:nvPr>
        </p:nvSpPr>
        <p:spPr>
          <a:xfrm>
            <a:off x="3124200" y="6294071"/>
            <a:ext cx="3962400" cy="365125"/>
          </a:xfrm>
        </p:spPr>
        <p:txBody>
          <a:bodyPr/>
          <a:lstStyle>
            <a:lvl1pPr>
              <a:defRPr sz="1050">
                <a:solidFill>
                  <a:schemeClr val="tx1"/>
                </a:solidFill>
              </a:defRPr>
            </a:lvl1pPr>
          </a:lstStyle>
          <a:p>
            <a:r>
              <a:rPr lang="en-US" dirty="0" smtClean="0"/>
              <a:t>© 2015 </a:t>
            </a:r>
            <a:r>
              <a:rPr lang="en-US" dirty="0" err="1" smtClean="0"/>
              <a:t>Cengage</a:t>
            </a:r>
            <a:r>
              <a:rPr lang="en-US" dirty="0" smtClean="0"/>
              <a:t> Learning Engineering. All Rights Reserved. </a:t>
            </a:r>
            <a:endParaRPr lang="en-US" dirty="0"/>
          </a:p>
        </p:txBody>
      </p:sp>
      <p:sp>
        <p:nvSpPr>
          <p:cNvPr id="10" name="Slide Number Placeholder 5"/>
          <p:cNvSpPr>
            <a:spLocks noGrp="1"/>
          </p:cNvSpPr>
          <p:nvPr>
            <p:ph type="sldNum" sz="quarter" idx="12"/>
          </p:nvPr>
        </p:nvSpPr>
        <p:spPr>
          <a:xfrm>
            <a:off x="7329033" y="6244028"/>
            <a:ext cx="1586367" cy="421038"/>
          </a:xfrm>
        </p:spPr>
        <p:txBody>
          <a:bodyPr anchor="ctr"/>
          <a:lstStyle>
            <a:lvl1pPr algn="l">
              <a:defRPr sz="1400">
                <a:solidFill>
                  <a:schemeClr val="tx1"/>
                </a:solidFill>
              </a:defRPr>
            </a:lvl1pPr>
          </a:lstStyle>
          <a:p>
            <a:fld id="{122D24B2-5D52-46F7-B915-67CABB3AD0CF}" type="slidenum">
              <a:rPr lang="en-US" smtClean="0"/>
              <a:pPr/>
              <a:t>‹#›</a:t>
            </a:fld>
            <a:endParaRPr lang="en-US" dirty="0"/>
          </a:p>
        </p:txBody>
      </p:sp>
      <p:sp>
        <p:nvSpPr>
          <p:cNvPr id="11" name="Content Placeholder 2"/>
          <p:cNvSpPr>
            <a:spLocks noGrp="1"/>
          </p:cNvSpPr>
          <p:nvPr>
            <p:ph idx="1"/>
          </p:nvPr>
        </p:nvSpPr>
        <p:spPr>
          <a:xfrm>
            <a:off x="381000" y="1524000"/>
            <a:ext cx="8534400" cy="4612806"/>
          </a:xfrm>
        </p:spPr>
        <p:txBody>
          <a:bodyPr anchor="t" anchorCtr="0"/>
          <a:lstStyle>
            <a:lvl1pPr marL="265113" indent="-265113">
              <a:buFont typeface="Arial" panose="020B0604020202020204" pitchFamily="34" charset="0"/>
              <a:buChar char="•"/>
              <a:defRPr sz="2400"/>
            </a:lvl1pPr>
            <a:lvl2pPr marL="623888" indent="-258763">
              <a:buFont typeface="Arial" panose="020B0604020202020204" pitchFamily="34" charset="0"/>
              <a:buChar char="•"/>
              <a:defRPr sz="2000"/>
            </a:lvl2pPr>
            <a:lvl3pPr marL="982663" indent="-206375">
              <a:buFont typeface="Arial" panose="020B0604020202020204" pitchFamily="34" charset="0"/>
              <a:buChar char="•"/>
              <a:defRPr sz="2000"/>
            </a:lvl3pPr>
            <a:lvl4pPr marL="1255713" indent="-158750">
              <a:buFont typeface="Arial" panose="020B0604020202020204" pitchFamily="34" charset="0"/>
              <a:buChar char="•"/>
              <a:defRPr sz="1800"/>
            </a:lvl4pPr>
            <a:lvl5pPr marL="1520825" indent="-149225">
              <a:buFont typeface="Arial" panose="020B0604020202020204" pitchFamily="34" charset="0"/>
              <a:buChar cha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
          <p:cNvSpPr>
            <a:spLocks noGrp="1"/>
          </p:cNvSpPr>
          <p:nvPr>
            <p:ph type="title"/>
          </p:nvPr>
        </p:nvSpPr>
        <p:spPr>
          <a:xfrm>
            <a:off x="381000" y="503597"/>
            <a:ext cx="8534400" cy="863138"/>
          </a:xfrm>
        </p:spPr>
        <p:txBody>
          <a:bodyPr anchor="ctr" anchorCtr="0">
            <a:normAutofit/>
          </a:bodyPr>
          <a:lstStyle>
            <a:lvl1pPr algn="l">
              <a:defRPr sz="3600" b="0"/>
            </a:lvl1pPr>
          </a:lstStyle>
          <a:p>
            <a:r>
              <a:rPr lang="en-US" dirty="0" smtClean="0"/>
              <a:t>Click to edit Master title style</a:t>
            </a:r>
            <a:endParaRPr lang="en-US" dirty="0"/>
          </a:p>
        </p:txBody>
      </p:sp>
    </p:spTree>
    <p:extLst>
      <p:ext uri="{BB962C8B-B14F-4D97-AF65-F5344CB8AC3E}">
        <p14:creationId xmlns:p14="http://schemas.microsoft.com/office/powerpoint/2010/main" val="1235070084"/>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006FC6A4-3DCE-4261-8631-FAAFCDCC8E18}" type="datetime1">
              <a:rPr lang="en-US" smtClean="0"/>
              <a:pPr/>
              <a:t>12/12/2018</a:t>
            </a:fld>
            <a:endParaRPr lang="en-US"/>
          </a:p>
        </p:txBody>
      </p:sp>
      <p:sp>
        <p:nvSpPr>
          <p:cNvPr id="9" name="Footer Placeholder 4"/>
          <p:cNvSpPr>
            <a:spLocks noGrp="1"/>
          </p:cNvSpPr>
          <p:nvPr>
            <p:ph type="ftr" sz="quarter" idx="11"/>
          </p:nvPr>
        </p:nvSpPr>
        <p:spPr>
          <a:xfrm>
            <a:off x="3124200" y="6294071"/>
            <a:ext cx="3962400" cy="365125"/>
          </a:xfrm>
        </p:spPr>
        <p:txBody>
          <a:bodyPr/>
          <a:lstStyle>
            <a:lvl1pPr>
              <a:defRPr sz="1050">
                <a:solidFill>
                  <a:schemeClr val="tx1"/>
                </a:solidFill>
              </a:defRPr>
            </a:lvl1pPr>
          </a:lstStyle>
          <a:p>
            <a:r>
              <a:rPr lang="en-US" dirty="0" smtClean="0"/>
              <a:t>© 2015 </a:t>
            </a:r>
            <a:r>
              <a:rPr lang="en-US" dirty="0" err="1" smtClean="0"/>
              <a:t>Cengage</a:t>
            </a:r>
            <a:r>
              <a:rPr lang="en-US" dirty="0" smtClean="0"/>
              <a:t> Learning Engineering. All Rights Reserved. </a:t>
            </a:r>
            <a:endParaRPr lang="en-US" dirty="0"/>
          </a:p>
        </p:txBody>
      </p:sp>
      <p:sp>
        <p:nvSpPr>
          <p:cNvPr id="10" name="Slide Number Placeholder 5"/>
          <p:cNvSpPr>
            <a:spLocks noGrp="1"/>
          </p:cNvSpPr>
          <p:nvPr>
            <p:ph type="sldNum" sz="quarter" idx="12"/>
          </p:nvPr>
        </p:nvSpPr>
        <p:spPr>
          <a:xfrm>
            <a:off x="7329033" y="6244028"/>
            <a:ext cx="2133600" cy="421038"/>
          </a:xfrm>
        </p:spPr>
        <p:txBody>
          <a:bodyPr anchor="ctr"/>
          <a:lstStyle>
            <a:lvl1pPr algn="l">
              <a:defRPr sz="1400">
                <a:solidFill>
                  <a:schemeClr val="tx1"/>
                </a:solidFill>
              </a:defRPr>
            </a:lvl1pPr>
          </a:lstStyle>
          <a:p>
            <a:fld id="{122D24B2-5D52-46F7-B915-67CABB3AD0CF}" type="slidenum">
              <a:rPr lang="en-US" smtClean="0"/>
              <a:pPr/>
              <a:t>‹#›</a:t>
            </a:fld>
            <a:endParaRPr lang="en-US" dirty="0"/>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US" smtClean="0"/>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522321D6-CB2D-4C4E-8B9A-F57DDBD5DEF0}" type="datetime1">
              <a:rPr lang="en-US" smtClean="0"/>
              <a:pPr/>
              <a:t>12/12/2018</a:t>
            </a:fld>
            <a:endParaRPr lang="en-US"/>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r>
              <a:rPr lang="en-US" smtClean="0"/>
              <a:t>© 2015 Cengage Learning Engineering. All Rights Reserved. </a:t>
            </a:r>
            <a:endParaRPr lang="en-US"/>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122D24B2-5D52-46F7-B915-67CABB3AD0CF}" type="slidenum">
              <a:rPr lang="en-US" smtClean="0"/>
              <a:pPr/>
              <a:t>‹#›</a:t>
            </a:fld>
            <a:endParaRPr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4"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1C052514-ADFB-4BBE-8A96-FFF10310639D}" type="datetime1">
              <a:rPr lang="en-US" smtClean="0"/>
              <a:pPr/>
              <a:t>12/12/2018</a:t>
            </a:fld>
            <a:endParaRPr lang="en-US"/>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 2015 Cengage Learning Engineering. All Rights Reserved. </a:t>
            </a:r>
            <a:endParaRPr lang="en-US" dirty="0"/>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122D24B2-5D52-46F7-B915-67CABB3AD0CF}"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6" r:id="rId7"/>
    <p:sldLayoutId id="2147483871" r:id="rId8"/>
    <p:sldLayoutId id="2147483872" r:id="rId9"/>
    <p:sldLayoutId id="2147483873" r:id="rId10"/>
    <p:sldLayoutId id="2147483874" r:id="rId11"/>
    <p:sldLayoutId id="2147483875" r:id="rId12"/>
  </p:sldLayoutIdLst>
  <p:transition/>
  <p:timing>
    <p:tnLst>
      <p:par>
        <p:cTn id="1" dur="indefinite" restart="never" nodeType="tmRoot"/>
      </p:par>
    </p:tnLst>
  </p:timing>
  <p:hf hdr="0" dt="0"/>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6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6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6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052514-ADFB-4BBE-8A96-FFF10310639D}" type="datetime1">
              <a:rPr lang="en-US" smtClean="0"/>
              <a:pPr/>
              <a:t>12/12/2018</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smtClean="0"/>
              <a:t>© 2015 Cengage Learning Engineering. All Rights Reserved. </a:t>
            </a:r>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122D24B2-5D52-46F7-B915-67CABB3AD0CF}" type="slidenum">
              <a:rPr lang="en-US" smtClean="0"/>
              <a:pPr/>
              <a:t>‹#›</a:t>
            </a:fld>
            <a:endParaRPr lang="en-US"/>
          </a:p>
        </p:txBody>
      </p:sp>
    </p:spTree>
    <p:extLst>
      <p:ext uri="{BB962C8B-B14F-4D97-AF65-F5344CB8AC3E}">
        <p14:creationId xmlns:p14="http://schemas.microsoft.com/office/powerpoint/2010/main" val="3641454353"/>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00.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hemeOverride" Target="../theme/themeOverride8.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7.xml"/><Relationship Id="rId1" Type="http://schemas.openxmlformats.org/officeDocument/2006/relationships/themeOverride" Target="../theme/themeOverride1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9.xml"/><Relationship Id="rId6" Type="http://schemas.openxmlformats.org/officeDocument/2006/relationships/image" Target="../media/image24.gif"/><Relationship Id="rId5" Type="http://schemas.openxmlformats.org/officeDocument/2006/relationships/image" Target="../media/image17.gif"/><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9.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themeOverride" Target="../theme/themeOverride1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4.png"/><Relationship Id="rId5" Type="http://schemas.openxmlformats.org/officeDocument/2006/relationships/oleObject" Target="../embeddings/oleObject2.bin"/><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3.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31.xml.rels><?xml version="1.0" encoding="UTF-8" standalone="yes"?>
<Relationships xmlns="http://schemas.openxmlformats.org/package/2006/relationships"><Relationship Id="rId3" Type="http://schemas.openxmlformats.org/officeDocument/2006/relationships/image" Target="../media/image38.gif"/><Relationship Id="rId7" Type="http://schemas.openxmlformats.org/officeDocument/2006/relationships/image" Target="../media/image42.gif"/><Relationship Id="rId2" Type="http://schemas.openxmlformats.org/officeDocument/2006/relationships/image" Target="../media/image37.gif"/><Relationship Id="rId1" Type="http://schemas.openxmlformats.org/officeDocument/2006/relationships/slideLayout" Target="../slideLayouts/slideLayout29.xml"/><Relationship Id="rId6" Type="http://schemas.openxmlformats.org/officeDocument/2006/relationships/image" Target="../media/image41.gif"/><Relationship Id="rId5" Type="http://schemas.openxmlformats.org/officeDocument/2006/relationships/image" Target="../media/image40.gif"/><Relationship Id="rId4" Type="http://schemas.openxmlformats.org/officeDocument/2006/relationships/image" Target="../media/image39.gif"/></Relationships>
</file>

<file path=ppt/slides/_rels/slide3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slideLayout" Target="../slideLayouts/slideLayout7.xml"/><Relationship Id="rId1" Type="http://schemas.openxmlformats.org/officeDocument/2006/relationships/themeOverride" Target="../theme/themeOverride15.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themeOverride" Target="../theme/themeOverride1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7.xml"/><Relationship Id="rId1" Type="http://schemas.openxmlformats.org/officeDocument/2006/relationships/themeOverride" Target="../theme/themeOverr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hemeOverride" Target="../theme/themeOverride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980.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50.wmf"/><Relationship Id="rId4" Type="http://schemas.openxmlformats.org/officeDocument/2006/relationships/oleObject" Target="../embeddings/oleObject3.bin"/></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hemeOverride" Target="../theme/themeOverride19.xml"/><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7.xml"/><Relationship Id="rId1" Type="http://schemas.openxmlformats.org/officeDocument/2006/relationships/themeOverride" Target="../theme/themeOverride20.xml"/></Relationships>
</file>

<file path=ppt/slides/_rels/slide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rot="20726967">
            <a:off x="3367115" y="1123451"/>
            <a:ext cx="2924446" cy="1657796"/>
          </a:xfrm>
        </p:spPr>
        <p:txBody>
          <a:bodyPr>
            <a:normAutofit/>
          </a:bodyPr>
          <a:lstStyle/>
          <a:p>
            <a:r>
              <a:rPr lang="en-US" sz="5700" dirty="0" smtClean="0"/>
              <a:t>Chapter 6</a:t>
            </a:r>
            <a:endParaRPr lang="en-US" sz="5700" dirty="0"/>
          </a:p>
        </p:txBody>
      </p:sp>
      <p:sp>
        <p:nvSpPr>
          <p:cNvPr id="3" name="Subtitle 2"/>
          <p:cNvSpPr>
            <a:spLocks noGrp="1"/>
          </p:cNvSpPr>
          <p:nvPr>
            <p:ph type="subTitle" idx="1"/>
          </p:nvPr>
        </p:nvSpPr>
        <p:spPr>
          <a:xfrm rot="-900000">
            <a:off x="3915189" y="2816049"/>
            <a:ext cx="2900830" cy="2472804"/>
          </a:xfrm>
        </p:spPr>
        <p:txBody>
          <a:bodyPr/>
          <a:lstStyle/>
          <a:p>
            <a:r>
              <a:rPr lang="en-US" dirty="0" smtClean="0"/>
              <a:t>Segmentation I</a:t>
            </a:r>
            <a:endParaRPr lang="en-US" dirty="0"/>
          </a:p>
        </p:txBody>
      </p:sp>
      <p:sp>
        <p:nvSpPr>
          <p:cNvPr id="4" name="Footer Placeholder 3"/>
          <p:cNvSpPr>
            <a:spLocks noGrp="1"/>
          </p:cNvSpPr>
          <p:nvPr>
            <p:ph type="ftr" sz="quarter" idx="11"/>
          </p:nvPr>
        </p:nvSpPr>
        <p:spPr/>
        <p:txBody>
          <a:bodyPr/>
          <a:lstStyle/>
          <a:p>
            <a:r>
              <a:rPr lang="en-US" smtClean="0"/>
              <a:t>© 2015 Cengage Learning Engineering. All Rights Reserved. </a:t>
            </a:r>
            <a:endParaRPr lang="en-US" dirty="0"/>
          </a:p>
        </p:txBody>
      </p:sp>
      <p:sp>
        <p:nvSpPr>
          <p:cNvPr id="5" name="Slide Number Placeholder 4"/>
          <p:cNvSpPr>
            <a:spLocks noGrp="1"/>
          </p:cNvSpPr>
          <p:nvPr>
            <p:ph type="sldNum" sz="quarter" idx="12"/>
          </p:nvPr>
        </p:nvSpPr>
        <p:spPr/>
        <p:txBody>
          <a:bodyPr/>
          <a:lstStyle/>
          <a:p>
            <a:fld id="{122D24B2-5D52-46F7-B915-67CABB3AD0CF}" type="slidenum">
              <a:rPr lang="en-US" smtClean="0"/>
              <a:pPr/>
              <a:t>1</a:t>
            </a:fld>
            <a:endParaRPr lang="en-US"/>
          </a:p>
        </p:txBody>
      </p:sp>
      <p:pic>
        <p:nvPicPr>
          <p:cNvPr id="6" name="Picture 2" descr="H:\T DOCS\PPT JPEGS\97811335936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433033"/>
            <a:ext cx="3001818" cy="35105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8" name="Picture 10" descr="CL_Logo_RGB_JPG.jpg"/>
          <p:cNvPicPr>
            <a:picLocks noChangeAspect="1"/>
          </p:cNvPicPr>
          <p:nvPr/>
        </p:nvPicPr>
        <p:blipFill>
          <a:blip r:embed="rId4" cstate="print"/>
          <a:srcRect/>
          <a:stretch>
            <a:fillRect/>
          </a:stretch>
        </p:blipFill>
        <p:spPr bwMode="auto">
          <a:xfrm>
            <a:off x="0" y="6291263"/>
            <a:ext cx="1295400" cy="566737"/>
          </a:xfrm>
          <a:prstGeom prst="rect">
            <a:avLst/>
          </a:prstGeom>
          <a:noFill/>
          <a:ln w="9525">
            <a:noFill/>
            <a:miter lim="800000"/>
            <a:headEnd/>
            <a:tailEnd/>
          </a:ln>
        </p:spPr>
      </p:pic>
    </p:spTree>
    <p:extLst>
      <p:ext uri="{BB962C8B-B14F-4D97-AF65-F5344CB8AC3E}">
        <p14:creationId xmlns:p14="http://schemas.microsoft.com/office/powerpoint/2010/main" val="2826564153"/>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10</a:t>
            </a:fld>
            <a:endParaRPr lang="en-US" dirty="0"/>
          </a:p>
        </p:txBody>
      </p:sp>
      <p:sp>
        <p:nvSpPr>
          <p:cNvPr id="5" name="標題 4"/>
          <p:cNvSpPr>
            <a:spLocks noGrp="1"/>
          </p:cNvSpPr>
          <p:nvPr>
            <p:ph type="title"/>
          </p:nvPr>
        </p:nvSpPr>
        <p:spPr/>
        <p:txBody>
          <a:bodyPr/>
          <a:lstStyle/>
          <a:p>
            <a:r>
              <a:rPr lang="en-US" altLang="zh-TW" dirty="0" smtClean="0"/>
              <a:t>Hough transform</a:t>
            </a:r>
            <a:endParaRPr lang="zh-TW" altLang="en-US" dirty="0"/>
          </a:p>
        </p:txBody>
      </p:sp>
      <p:sp>
        <p:nvSpPr>
          <p:cNvPr id="6" name="矩形 5"/>
          <p:cNvSpPr/>
          <p:nvPr/>
        </p:nvSpPr>
        <p:spPr>
          <a:xfrm>
            <a:off x="990600" y="5904136"/>
            <a:ext cx="7315200" cy="276999"/>
          </a:xfrm>
          <a:prstGeom prst="rect">
            <a:avLst/>
          </a:prstGeom>
          <a:solidFill>
            <a:schemeClr val="accent1">
              <a:lumMod val="20000"/>
              <a:lumOff val="80000"/>
            </a:schemeClr>
          </a:solidFill>
        </p:spPr>
        <p:txBody>
          <a:bodyPr wrap="square">
            <a:spAutoFit/>
          </a:bodyPr>
          <a:lstStyle/>
          <a:p>
            <a:r>
              <a:rPr lang="zh-TW" altLang="en-US" sz="1200" dirty="0"/>
              <a:t>http://scikit-image.org/docs/dev/auto_examples/plot_line_hough_transform.html</a:t>
            </a:r>
          </a:p>
        </p:txBody>
      </p:sp>
      <p:pic>
        <p:nvPicPr>
          <p:cNvPr id="10242" name="Picture 2" descr="../_images/plot_line_hough_transform_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2514600"/>
            <a:ext cx="8534400" cy="32004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95300" y="1380914"/>
            <a:ext cx="8305800" cy="1077218"/>
          </a:xfrm>
          <a:prstGeom prst="rect">
            <a:avLst/>
          </a:prstGeom>
        </p:spPr>
        <p:txBody>
          <a:bodyPr wrap="square">
            <a:spAutoFit/>
          </a:bodyPr>
          <a:lstStyle/>
          <a:p>
            <a:r>
              <a:rPr lang="en-US" altLang="zh-TW" sz="1600" dirty="0" smtClean="0"/>
              <a:t>Progressive </a:t>
            </a:r>
            <a:r>
              <a:rPr lang="en-US" altLang="zh-TW" sz="1600" dirty="0"/>
              <a:t>Probabilistic Hough </a:t>
            </a:r>
            <a:r>
              <a:rPr lang="en-US" altLang="zh-TW" sz="1600" dirty="0" smtClean="0"/>
              <a:t>Transform </a:t>
            </a:r>
            <a:r>
              <a:rPr lang="en-US" altLang="zh-TW" sz="1600" dirty="0"/>
              <a:t>is based on the assumption that using a random subset of voting points give a good approximation to the actual result, and that lines can be extracted during the voting process by walking along connected components. This returns the beginning and end of each line segment, which is useful.</a:t>
            </a:r>
            <a:endParaRPr lang="zh-TW" altLang="en-US" sz="1600" dirty="0"/>
          </a:p>
        </p:txBody>
      </p:sp>
    </p:spTree>
    <p:extLst>
      <p:ext uri="{BB962C8B-B14F-4D97-AF65-F5344CB8AC3E}">
        <p14:creationId xmlns:p14="http://schemas.microsoft.com/office/powerpoint/2010/main" val="211699333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11</a:t>
            </a:fld>
            <a:endParaRPr lang="en-US" dirty="0"/>
          </a:p>
        </p:txBody>
      </p:sp>
      <p:sp>
        <p:nvSpPr>
          <p:cNvPr id="6" name="內容版面配置區 5"/>
          <p:cNvSpPr>
            <a:spLocks noGrp="1"/>
          </p:cNvSpPr>
          <p:nvPr>
            <p:ph idx="1"/>
          </p:nvPr>
        </p:nvSpPr>
        <p:spPr/>
        <p:txBody>
          <a:bodyPr>
            <a:normAutofit/>
          </a:bodyPr>
          <a:lstStyle/>
          <a:p>
            <a:r>
              <a:rPr lang="en-US" altLang="zh-TW" dirty="0" smtClean="0"/>
              <a:t>A practical example showing the segmentation of an MR image of the brain into the left and right hemispheres(</a:t>
            </a:r>
            <a:r>
              <a:rPr lang="zh-TW" altLang="en-US" sz="2000" dirty="0">
                <a:effectLst/>
              </a:rPr>
              <a:t>大腦</a:t>
            </a:r>
            <a:r>
              <a:rPr lang="zh-TW" altLang="en-US" sz="2000" dirty="0" smtClean="0">
                <a:effectLst/>
              </a:rPr>
              <a:t>半球</a:t>
            </a:r>
            <a:r>
              <a:rPr lang="en-US" altLang="zh-TW" dirty="0" smtClean="0">
                <a:effectLst/>
              </a:rPr>
              <a:t>)</a:t>
            </a:r>
            <a:r>
              <a:rPr lang="en-US" altLang="zh-TW" dirty="0" smtClean="0"/>
              <a:t>.</a:t>
            </a:r>
            <a:endParaRPr lang="zh-TW" altLang="en-US" dirty="0"/>
          </a:p>
        </p:txBody>
      </p:sp>
      <p:sp>
        <p:nvSpPr>
          <p:cNvPr id="5" name="標題 4"/>
          <p:cNvSpPr>
            <a:spLocks noGrp="1"/>
          </p:cNvSpPr>
          <p:nvPr>
            <p:ph type="title"/>
          </p:nvPr>
        </p:nvSpPr>
        <p:spPr/>
        <p:txBody>
          <a:bodyPr/>
          <a:lstStyle/>
          <a:p>
            <a:r>
              <a:rPr lang="en-US" altLang="zh-TW" dirty="0"/>
              <a:t>Hough transforms</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176130" name="Picture 2" descr="C:\Documents and Settings\altit\Desktop\Sonka 4e Jpegs\93607_ch06\Figure 6.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523358"/>
            <a:ext cx="5905581" cy="375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12</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p:txBody>
              <a:bodyPr>
                <a:normAutofit fontScale="92500" lnSpcReduction="20000"/>
              </a:bodyPr>
              <a:lstStyle/>
              <a:p>
                <a:r>
                  <a:rPr lang="en-US" altLang="zh-TW" sz="1900" dirty="0" smtClean="0"/>
                  <a:t>Hough transform is a very powerful technique for detection.</a:t>
                </a:r>
              </a:p>
              <a:p>
                <a:r>
                  <a:rPr lang="en-US" altLang="zh-TW" sz="1900" dirty="0" smtClean="0"/>
                  <a:t>Problem: </a:t>
                </a:r>
              </a:p>
              <a:p>
                <a:pPr lvl="1"/>
                <a:r>
                  <a:rPr lang="en-US" altLang="zh-TW" sz="1900" dirty="0" smtClean="0">
                    <a:solidFill>
                      <a:srgbClr val="FFC000"/>
                    </a:solidFill>
                  </a:rPr>
                  <a:t>Exponential growth</a:t>
                </a:r>
                <a:r>
                  <a:rPr lang="en-US" altLang="zh-TW" sz="1900" dirty="0" smtClean="0"/>
                  <a:t> of the accumulator data structure with the </a:t>
                </a:r>
                <a:r>
                  <a:rPr lang="en-US" altLang="zh-TW" sz="1900" dirty="0" smtClean="0">
                    <a:solidFill>
                      <a:srgbClr val="FFC000"/>
                    </a:solidFill>
                  </a:rPr>
                  <a:t>increase of the number of curve parameters</a:t>
                </a:r>
              </a:p>
              <a:p>
                <a:r>
                  <a:rPr lang="en-US" altLang="zh-TW" sz="1900" dirty="0" smtClean="0"/>
                  <a:t>Solution:</a:t>
                </a:r>
              </a:p>
              <a:p>
                <a:pPr lvl="1"/>
                <a:r>
                  <a:rPr lang="en-US" altLang="zh-TW" sz="1900" dirty="0" smtClean="0">
                    <a:solidFill>
                      <a:srgbClr val="FFC000"/>
                    </a:solidFill>
                  </a:rPr>
                  <a:t>Reduce the parameter space</a:t>
                </a:r>
              </a:p>
              <a:p>
                <a:pPr lvl="2"/>
                <a:r>
                  <a:rPr lang="en-US" altLang="zh-TW" sz="1900" dirty="0" smtClean="0"/>
                  <a:t>For example, suppose </a:t>
                </a:r>
                <a:r>
                  <a:rPr lang="en-US" altLang="zh-TW" sz="1900" dirty="0"/>
                  <a:t>we are seeking a circular boundary of a dark region, let the circle have a constant radius </a:t>
                </a:r>
                <a14:m>
                  <m:oMath xmlns:m="http://schemas.openxmlformats.org/officeDocument/2006/math">
                    <m:r>
                      <a:rPr lang="en-US" altLang="zh-TW" sz="1900" i="1">
                        <a:latin typeface="Cambria Math" panose="02040503050406030204" pitchFamily="18" charset="0"/>
                      </a:rPr>
                      <m:t>𝑟</m:t>
                    </m:r>
                    <m:r>
                      <a:rPr lang="en-US" altLang="zh-TW" sz="1900" i="1">
                        <a:latin typeface="Cambria Math" panose="02040503050406030204" pitchFamily="18" charset="0"/>
                      </a:rPr>
                      <m:t>=</m:t>
                    </m:r>
                    <m:r>
                      <a:rPr lang="en-US" altLang="zh-TW" sz="1900" i="1">
                        <a:latin typeface="Cambria Math" panose="02040503050406030204" pitchFamily="18" charset="0"/>
                      </a:rPr>
                      <m:t>𝑅</m:t>
                    </m:r>
                  </m:oMath>
                </a14:m>
                <a:r>
                  <a:rPr lang="en-US" altLang="zh-TW" sz="1900" dirty="0"/>
                  <a:t> for simplicity.</a:t>
                </a:r>
              </a:p>
              <a:p>
                <a:pPr marL="365125" lvl="1" indent="0">
                  <a:buNone/>
                </a:pPr>
                <a14:m>
                  <m:oMathPara xmlns:m="http://schemas.openxmlformats.org/officeDocument/2006/math">
                    <m:oMathParaPr>
                      <m:jc m:val="centerGroup"/>
                    </m:oMathParaPr>
                    <m:oMath xmlns:m="http://schemas.openxmlformats.org/officeDocument/2006/math">
                      <m:sSup>
                        <m:sSupPr>
                          <m:ctrlPr>
                            <a:rPr lang="en-US" altLang="zh-TW" sz="1900" i="1">
                              <a:latin typeface="Cambria Math" panose="02040503050406030204" pitchFamily="18" charset="0"/>
                            </a:rPr>
                          </m:ctrlPr>
                        </m:sSupPr>
                        <m:e>
                          <m:r>
                            <a:rPr lang="en-US" altLang="zh-TW" sz="1900" i="1">
                              <a:latin typeface="Cambria Math" panose="02040503050406030204" pitchFamily="18" charset="0"/>
                            </a:rPr>
                            <m:t>(</m:t>
                          </m:r>
                          <m:sSub>
                            <m:sSubPr>
                              <m:ctrlPr>
                                <a:rPr lang="en-US" altLang="zh-TW" sz="1900" i="1">
                                  <a:latin typeface="Cambria Math" panose="02040503050406030204" pitchFamily="18" charset="0"/>
                                </a:rPr>
                              </m:ctrlPr>
                            </m:sSubPr>
                            <m:e>
                              <m:r>
                                <a:rPr lang="en-US" altLang="zh-TW" sz="1900" i="1">
                                  <a:latin typeface="Cambria Math" panose="02040503050406030204" pitchFamily="18" charset="0"/>
                                </a:rPr>
                                <m:t>𝑥</m:t>
                              </m:r>
                            </m:e>
                            <m:sub>
                              <m:r>
                                <a:rPr lang="en-US" altLang="zh-TW" sz="1900" i="1">
                                  <a:latin typeface="Cambria Math" panose="02040503050406030204" pitchFamily="18" charset="0"/>
                                </a:rPr>
                                <m:t>1</m:t>
                              </m:r>
                            </m:sub>
                          </m:sSub>
                          <m:r>
                            <a:rPr lang="en-US" altLang="zh-TW" sz="1900" i="1">
                              <a:latin typeface="Cambria Math" panose="02040503050406030204" pitchFamily="18" charset="0"/>
                            </a:rPr>
                            <m:t>−</m:t>
                          </m:r>
                          <m:r>
                            <a:rPr lang="en-US" altLang="zh-TW" sz="1900" i="1">
                              <a:latin typeface="Cambria Math" panose="02040503050406030204" pitchFamily="18" charset="0"/>
                            </a:rPr>
                            <m:t>𝑎</m:t>
                          </m:r>
                          <m:r>
                            <a:rPr lang="en-US" altLang="zh-TW" sz="1900" i="1">
                              <a:latin typeface="Cambria Math" panose="02040503050406030204" pitchFamily="18" charset="0"/>
                            </a:rPr>
                            <m:t>)</m:t>
                          </m:r>
                        </m:e>
                        <m:sup>
                          <m:r>
                            <a:rPr lang="en-US" altLang="zh-TW" sz="1900" i="1">
                              <a:latin typeface="Cambria Math" panose="02040503050406030204" pitchFamily="18" charset="0"/>
                            </a:rPr>
                            <m:t>2</m:t>
                          </m:r>
                        </m:sup>
                      </m:sSup>
                      <m:r>
                        <a:rPr lang="en-US" altLang="zh-TW" sz="1900" i="1">
                          <a:latin typeface="Cambria Math" panose="02040503050406030204" pitchFamily="18" charset="0"/>
                        </a:rPr>
                        <m:t>+</m:t>
                      </m:r>
                      <m:sSup>
                        <m:sSupPr>
                          <m:ctrlPr>
                            <a:rPr lang="en-US" altLang="zh-TW" sz="1900" i="1">
                              <a:latin typeface="Cambria Math" panose="02040503050406030204" pitchFamily="18" charset="0"/>
                            </a:rPr>
                          </m:ctrlPr>
                        </m:sSupPr>
                        <m:e>
                          <m:r>
                            <a:rPr lang="en-US" altLang="zh-TW" sz="1900" i="1">
                              <a:latin typeface="Cambria Math" panose="02040503050406030204" pitchFamily="18" charset="0"/>
                            </a:rPr>
                            <m:t>(</m:t>
                          </m:r>
                          <m:sSub>
                            <m:sSubPr>
                              <m:ctrlPr>
                                <a:rPr lang="en-US" altLang="zh-TW" sz="1900" i="1">
                                  <a:latin typeface="Cambria Math" panose="02040503050406030204" pitchFamily="18" charset="0"/>
                                </a:rPr>
                              </m:ctrlPr>
                            </m:sSubPr>
                            <m:e>
                              <m:r>
                                <a:rPr lang="en-US" altLang="zh-TW" sz="1900" i="1">
                                  <a:latin typeface="Cambria Math" panose="02040503050406030204" pitchFamily="18" charset="0"/>
                                </a:rPr>
                                <m:t>𝑥</m:t>
                              </m:r>
                            </m:e>
                            <m:sub>
                              <m:r>
                                <a:rPr lang="en-US" altLang="zh-TW" sz="1900" i="1">
                                  <a:latin typeface="Cambria Math" panose="02040503050406030204" pitchFamily="18" charset="0"/>
                                </a:rPr>
                                <m:t>2</m:t>
                              </m:r>
                            </m:sub>
                          </m:sSub>
                          <m:r>
                            <a:rPr lang="en-US" altLang="zh-TW" sz="1900" i="1">
                              <a:latin typeface="Cambria Math" panose="02040503050406030204" pitchFamily="18" charset="0"/>
                            </a:rPr>
                            <m:t>−</m:t>
                          </m:r>
                          <m:r>
                            <a:rPr lang="en-US" altLang="zh-TW" sz="1900" i="1">
                              <a:latin typeface="Cambria Math" panose="02040503050406030204" pitchFamily="18" charset="0"/>
                            </a:rPr>
                            <m:t>𝑏</m:t>
                          </m:r>
                          <m:r>
                            <a:rPr lang="en-US" altLang="zh-TW" sz="1900" i="1">
                              <a:latin typeface="Cambria Math" panose="02040503050406030204" pitchFamily="18" charset="0"/>
                            </a:rPr>
                            <m:t>)</m:t>
                          </m:r>
                        </m:e>
                        <m:sup>
                          <m:r>
                            <a:rPr lang="en-US" altLang="zh-TW" sz="1900" i="1">
                              <a:latin typeface="Cambria Math" panose="02040503050406030204" pitchFamily="18" charset="0"/>
                            </a:rPr>
                            <m:t>2</m:t>
                          </m:r>
                        </m:sup>
                      </m:sSup>
                      <m:r>
                        <a:rPr lang="en-US" altLang="zh-TW" sz="1900" i="1">
                          <a:latin typeface="Cambria Math" panose="02040503050406030204" pitchFamily="18" charset="0"/>
                        </a:rPr>
                        <m:t>=</m:t>
                      </m:r>
                      <m:sSup>
                        <m:sSupPr>
                          <m:ctrlPr>
                            <a:rPr lang="en-US" altLang="zh-TW" sz="1900" i="1">
                              <a:latin typeface="Cambria Math" panose="02040503050406030204" pitchFamily="18" charset="0"/>
                            </a:rPr>
                          </m:ctrlPr>
                        </m:sSupPr>
                        <m:e>
                          <m:r>
                            <a:rPr lang="en-US" altLang="zh-TW" sz="1900" i="1">
                              <a:latin typeface="Cambria Math" panose="02040503050406030204" pitchFamily="18" charset="0"/>
                            </a:rPr>
                            <m:t>𝑅</m:t>
                          </m:r>
                        </m:e>
                        <m:sup>
                          <m:r>
                            <a:rPr lang="en-US" altLang="zh-TW" sz="1900" i="1">
                              <a:latin typeface="Cambria Math" panose="02040503050406030204" pitchFamily="18" charset="0"/>
                            </a:rPr>
                            <m:t>2</m:t>
                          </m:r>
                        </m:sup>
                      </m:sSup>
                    </m:oMath>
                  </m:oMathPara>
                </a14:m>
                <a:endParaRPr lang="en-US" altLang="zh-TW" sz="1900" dirty="0" smtClean="0"/>
              </a:p>
              <a:p>
                <a:pPr lvl="1"/>
                <a:r>
                  <a:rPr lang="en-US" altLang="zh-TW" sz="1900" dirty="0">
                    <a:solidFill>
                      <a:srgbClr val="FFC000"/>
                    </a:solidFill>
                  </a:rPr>
                  <a:t>With knowledge of edge direction, only a small number of the accumulator cells need be incremented.</a:t>
                </a:r>
              </a:p>
              <a:p>
                <a:pPr lvl="2"/>
                <a:r>
                  <a:rPr lang="en-US" altLang="zh-TW" sz="1900" dirty="0"/>
                  <a:t>For example, if edge directions are quantized into eight possible values, only one-eighth of the circle need take part in incrementing of accumulator cells.</a:t>
                </a:r>
              </a:p>
              <a:p>
                <a:pPr marL="365125" lvl="1" indent="0">
                  <a:buNone/>
                </a:pPr>
                <a:endParaRPr lang="en-US" altLang="zh-TW" dirty="0"/>
              </a:p>
              <a:p>
                <a:pPr lvl="2"/>
                <a:endParaRPr lang="en-US" altLang="zh-TW" dirty="0" smtClean="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blipFill>
                <a:blip r:embed="rId2"/>
                <a:stretch>
                  <a:fillRect l="-1429" t="-4888" r="-571"/>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a:t>Hough transforms</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Tree>
    <p:extLst>
      <p:ext uri="{BB962C8B-B14F-4D97-AF65-F5344CB8AC3E}">
        <p14:creationId xmlns:p14="http://schemas.microsoft.com/office/powerpoint/2010/main" val="18894914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13</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a:xfrm>
                <a:off x="381000" y="1524000"/>
                <a:ext cx="8534400" cy="4953000"/>
              </a:xfrm>
            </p:spPr>
            <p:txBody>
              <a:bodyPr>
                <a:normAutofit/>
              </a:bodyPr>
              <a:lstStyle/>
              <a:p>
                <a:r>
                  <a:rPr lang="en-US" altLang="zh-TW" dirty="0" smtClean="0">
                    <a:solidFill>
                      <a:srgbClr val="FFFF00"/>
                    </a:solidFill>
                  </a:rPr>
                  <a:t>Generalized Hough transform </a:t>
                </a:r>
              </a:p>
              <a:p>
                <a:pPr lvl="1"/>
                <a:r>
                  <a:rPr lang="en-US" altLang="zh-TW" sz="1600" dirty="0" smtClean="0"/>
                  <a:t>It can construct a parametric curve description based on sample situations detected in the learning stage.</a:t>
                </a:r>
              </a:p>
              <a:p>
                <a:pPr lvl="1"/>
                <a:r>
                  <a:rPr lang="en-US" altLang="zh-TW" sz="1600" dirty="0" smtClean="0"/>
                  <a:t>Assume that </a:t>
                </a:r>
                <a:r>
                  <a:rPr lang="en-US" altLang="zh-TW" sz="1600" dirty="0" smtClean="0">
                    <a:solidFill>
                      <a:srgbClr val="FFC000"/>
                    </a:solidFill>
                  </a:rPr>
                  <a:t>shape</a:t>
                </a:r>
                <a:r>
                  <a:rPr lang="en-US" altLang="zh-TW" sz="1600" dirty="0" smtClean="0"/>
                  <a:t>, </a:t>
                </a:r>
                <a:r>
                  <a:rPr lang="en-US" altLang="zh-TW" sz="1600" dirty="0" smtClean="0">
                    <a:solidFill>
                      <a:srgbClr val="FFC000"/>
                    </a:solidFill>
                  </a:rPr>
                  <a:t>size</a:t>
                </a:r>
                <a:r>
                  <a:rPr lang="en-US" altLang="zh-TW" sz="1600" dirty="0" smtClean="0"/>
                  <a:t>, and </a:t>
                </a:r>
                <a:r>
                  <a:rPr lang="en-US" altLang="zh-TW" sz="1600" dirty="0" smtClean="0">
                    <a:solidFill>
                      <a:srgbClr val="FFC000"/>
                    </a:solidFill>
                  </a:rPr>
                  <a:t>orientation</a:t>
                </a:r>
                <a:r>
                  <a:rPr lang="en-US" altLang="zh-TW" sz="1600" dirty="0" smtClean="0"/>
                  <a:t> of the sought region are known.</a:t>
                </a:r>
              </a:p>
              <a:p>
                <a:pPr lvl="2"/>
                <a:r>
                  <a:rPr lang="en-US" altLang="zh-TW" sz="1600" dirty="0" smtClean="0"/>
                  <a:t>A reference point </a:t>
                </a:r>
                <a14:m>
                  <m:oMath xmlns:m="http://schemas.openxmlformats.org/officeDocument/2006/math">
                    <m:sSup>
                      <m:sSupPr>
                        <m:ctrlPr>
                          <a:rPr lang="en-US" altLang="zh-TW" sz="1600" b="0" i="1" smtClean="0">
                            <a:latin typeface="Cambria Math" panose="02040503050406030204" pitchFamily="18" charset="0"/>
                          </a:rPr>
                        </m:ctrlPr>
                      </m:sSupPr>
                      <m:e>
                        <m:r>
                          <a:rPr lang="en-US" altLang="zh-TW" sz="1600" b="1" i="0" smtClean="0">
                            <a:latin typeface="Cambria Math" panose="02040503050406030204" pitchFamily="18" charset="0"/>
                          </a:rPr>
                          <m:t>𝐱</m:t>
                        </m:r>
                      </m:e>
                      <m:sup>
                        <m:r>
                          <a:rPr lang="en-US" altLang="zh-TW" sz="1600" b="0" i="1" smtClean="0">
                            <a:latin typeface="Cambria Math" panose="02040503050406030204" pitchFamily="18" charset="0"/>
                          </a:rPr>
                          <m:t>𝑅</m:t>
                        </m:r>
                      </m:sup>
                    </m:sSup>
                  </m:oMath>
                </a14:m>
                <a:r>
                  <a:rPr lang="zh-TW" altLang="en-US" sz="1600" dirty="0" smtClean="0"/>
                  <a:t> </a:t>
                </a:r>
                <a:r>
                  <a:rPr lang="en-US" altLang="zh-TW" sz="1600" dirty="0" smtClean="0"/>
                  <a:t>is chosen at any location inside the sample region.</a:t>
                </a:r>
              </a:p>
              <a:p>
                <a:pPr lvl="2"/>
                <a:r>
                  <a:rPr lang="en-US" altLang="zh-TW" sz="1600" dirty="0" smtClean="0"/>
                  <a:t>Then an arbitrary line can be constructed starting at this reference point aiming in the direction of the region border.</a:t>
                </a:r>
              </a:p>
              <a:p>
                <a:pPr lvl="2"/>
                <a:r>
                  <a:rPr lang="en-US" altLang="zh-TW" sz="1600" dirty="0" smtClean="0"/>
                  <a:t>The </a:t>
                </a:r>
                <a:r>
                  <a:rPr lang="en-US" altLang="zh-TW" sz="1600" dirty="0"/>
                  <a:t>border (</a:t>
                </a:r>
                <a:r>
                  <a:rPr lang="en-US" altLang="zh-TW" sz="1600" dirty="0" smtClean="0"/>
                  <a:t>edge) direction is found at the intersection of the line and the region border.</a:t>
                </a:r>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xfrm>
                <a:off x="381000" y="1524000"/>
                <a:ext cx="8534400" cy="4953000"/>
              </a:xfrm>
              <a:blipFill>
                <a:blip r:embed="rId2"/>
                <a:stretch>
                  <a:fillRect l="-2214" t="-4920"/>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smtClean="0"/>
              <a:t>Generalized Hough </a:t>
            </a:r>
            <a:r>
              <a:rPr lang="en-US" altLang="zh-TW" dirty="0"/>
              <a:t>transforms</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7" name="Picture 2" descr="C:\Documents and Settings\altit\Desktop\Sonka 4e Jpegs\93607_ch06\Figure 6.3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1" y="4637739"/>
            <a:ext cx="5538216" cy="2032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文字方塊 7"/>
              <p:cNvSpPr txBox="1"/>
              <p:nvPr/>
            </p:nvSpPr>
            <p:spPr>
              <a:xfrm>
                <a:off x="5257800" y="4637739"/>
                <a:ext cx="3810000" cy="1323439"/>
              </a:xfrm>
              <a:prstGeom prst="rect">
                <a:avLst/>
              </a:prstGeom>
              <a:solidFill>
                <a:schemeClr val="accent1">
                  <a:lumMod val="20000"/>
                  <a:lumOff val="80000"/>
                </a:schemeClr>
              </a:solidFill>
            </p:spPr>
            <p:txBody>
              <a:bodyPr wrap="square" rtlCol="0">
                <a:spAutoFit/>
              </a:bodyPr>
              <a:lstStyle/>
              <a:p>
                <a:r>
                  <a:rPr lang="en-US" altLang="zh-TW" sz="1600" dirty="0" smtClean="0">
                    <a:solidFill>
                      <a:schemeClr val="tx2">
                        <a:lumMod val="25000"/>
                      </a:schemeClr>
                    </a:solidFill>
                  </a:rPr>
                  <a:t>Different points </a:t>
                </a:r>
                <a14:m>
                  <m:oMath xmlns:m="http://schemas.openxmlformats.org/officeDocument/2006/math">
                    <m:r>
                      <a:rPr lang="en-US" altLang="zh-TW" sz="1600" b="1">
                        <a:solidFill>
                          <a:schemeClr val="tx2">
                            <a:lumMod val="25000"/>
                          </a:schemeClr>
                        </a:solidFill>
                        <a:latin typeface="Cambria Math" panose="02040503050406030204" pitchFamily="18" charset="0"/>
                      </a:rPr>
                      <m:t>𝐱</m:t>
                    </m:r>
                  </m:oMath>
                </a14:m>
                <a:r>
                  <a:rPr lang="en-US" altLang="zh-TW" sz="1600" dirty="0" smtClean="0">
                    <a:solidFill>
                      <a:schemeClr val="tx2">
                        <a:lumMod val="25000"/>
                      </a:schemeClr>
                    </a:solidFill>
                  </a:rPr>
                  <a:t> of the region border can have the same border direction </a:t>
                </a:r>
                <a14:m>
                  <m:oMath xmlns:m="http://schemas.openxmlformats.org/officeDocument/2006/math">
                    <m:r>
                      <a:rPr lang="zh-TW" altLang="en-US" sz="1600" i="1" smtClean="0">
                        <a:solidFill>
                          <a:schemeClr val="tx2">
                            <a:lumMod val="25000"/>
                          </a:schemeClr>
                        </a:solidFill>
                        <a:latin typeface="Cambria Math" panose="02040503050406030204" pitchFamily="18" charset="0"/>
                        <a:ea typeface="Cambria Math" panose="02040503050406030204" pitchFamily="18" charset="0"/>
                      </a:rPr>
                      <m:t>𝜙</m:t>
                    </m:r>
                    <m:d>
                      <m:dPr>
                        <m:ctrlPr>
                          <a:rPr lang="en-US" altLang="zh-TW" sz="1600" i="1">
                            <a:solidFill>
                              <a:schemeClr val="tx2">
                                <a:lumMod val="25000"/>
                              </a:schemeClr>
                            </a:solidFill>
                            <a:latin typeface="Cambria Math" panose="02040503050406030204" pitchFamily="18" charset="0"/>
                            <a:ea typeface="Cambria Math" panose="02040503050406030204" pitchFamily="18" charset="0"/>
                          </a:rPr>
                        </m:ctrlPr>
                      </m:dPr>
                      <m:e>
                        <m:r>
                          <a:rPr lang="en-US" altLang="zh-TW" sz="1600" b="1">
                            <a:solidFill>
                              <a:schemeClr val="tx2">
                                <a:lumMod val="25000"/>
                              </a:schemeClr>
                            </a:solidFill>
                            <a:latin typeface="Cambria Math" panose="02040503050406030204" pitchFamily="18" charset="0"/>
                          </a:rPr>
                          <m:t>𝐱</m:t>
                        </m:r>
                      </m:e>
                    </m:d>
                    <m:r>
                      <a:rPr lang="en-US" altLang="zh-TW" sz="1600" b="0" i="1" smtClean="0">
                        <a:solidFill>
                          <a:schemeClr val="tx2">
                            <a:lumMod val="25000"/>
                          </a:schemeClr>
                        </a:solidFill>
                        <a:latin typeface="Cambria Math" panose="02040503050406030204" pitchFamily="18" charset="0"/>
                      </a:rPr>
                      <m:t>=</m:t>
                    </m:r>
                    <m:r>
                      <a:rPr lang="zh-TW" altLang="en-US" sz="1600" i="1">
                        <a:solidFill>
                          <a:schemeClr val="tx2">
                            <a:lumMod val="25000"/>
                          </a:schemeClr>
                        </a:solidFill>
                        <a:latin typeface="Cambria Math" panose="02040503050406030204" pitchFamily="18" charset="0"/>
                        <a:ea typeface="Cambria Math" panose="02040503050406030204" pitchFamily="18" charset="0"/>
                      </a:rPr>
                      <m:t>𝜙</m:t>
                    </m:r>
                    <m:d>
                      <m:dPr>
                        <m:ctrlPr>
                          <a:rPr lang="en-US" altLang="zh-TW" sz="1600" i="1">
                            <a:solidFill>
                              <a:schemeClr val="tx2">
                                <a:lumMod val="25000"/>
                              </a:schemeClr>
                            </a:solidFill>
                            <a:latin typeface="Cambria Math" panose="02040503050406030204" pitchFamily="18" charset="0"/>
                            <a:ea typeface="Cambria Math" panose="02040503050406030204" pitchFamily="18" charset="0"/>
                          </a:rPr>
                        </m:ctrlPr>
                      </m:dPr>
                      <m:e>
                        <m:r>
                          <a:rPr lang="en-US" altLang="zh-TW" sz="1600" b="1">
                            <a:solidFill>
                              <a:schemeClr val="tx2">
                                <a:lumMod val="25000"/>
                              </a:schemeClr>
                            </a:solidFill>
                            <a:latin typeface="Cambria Math" panose="02040503050406030204" pitchFamily="18" charset="0"/>
                          </a:rPr>
                          <m:t>𝐱</m:t>
                        </m:r>
                        <m:r>
                          <a:rPr lang="en-US" altLang="zh-TW" sz="1600" b="1" i="0" smtClean="0">
                            <a:solidFill>
                              <a:schemeClr val="tx2">
                                <a:lumMod val="25000"/>
                              </a:schemeClr>
                            </a:solidFill>
                            <a:latin typeface="Cambria Math" panose="02040503050406030204" pitchFamily="18" charset="0"/>
                          </a:rPr>
                          <m:t>′</m:t>
                        </m:r>
                      </m:e>
                    </m:d>
                    <m:r>
                      <a:rPr lang="en-US" altLang="zh-TW" sz="1600" b="0" i="1" smtClean="0">
                        <a:solidFill>
                          <a:schemeClr val="tx2">
                            <a:lumMod val="25000"/>
                          </a:schemeClr>
                        </a:solidFill>
                        <a:latin typeface="Cambria Math" panose="02040503050406030204" pitchFamily="18" charset="0"/>
                      </a:rPr>
                      <m:t>.</m:t>
                    </m:r>
                  </m:oMath>
                </a14:m>
                <a:r>
                  <a:rPr lang="zh-TW" altLang="en-US" sz="1600" dirty="0" smtClean="0">
                    <a:solidFill>
                      <a:schemeClr val="tx2">
                        <a:lumMod val="25000"/>
                      </a:schemeClr>
                    </a:solidFill>
                  </a:rPr>
                  <a:t> </a:t>
                </a:r>
                <a:r>
                  <a:rPr lang="en-US" altLang="zh-TW" sz="1600" dirty="0" smtClean="0">
                    <a:solidFill>
                      <a:schemeClr val="tx2">
                        <a:lumMod val="25000"/>
                      </a:schemeClr>
                    </a:solidFill>
                  </a:rPr>
                  <a:t>There may be more than one pair </a:t>
                </a:r>
                <a14:m>
                  <m:oMath xmlns:m="http://schemas.openxmlformats.org/officeDocument/2006/math">
                    <m:r>
                      <a:rPr lang="en-US" altLang="zh-TW" sz="1600" b="0" i="1" smtClean="0">
                        <a:solidFill>
                          <a:schemeClr val="tx2">
                            <a:lumMod val="25000"/>
                          </a:schemeClr>
                        </a:solidFill>
                        <a:latin typeface="Cambria Math" panose="02040503050406030204" pitchFamily="18" charset="0"/>
                        <a:ea typeface="Cambria Math" panose="02040503050406030204" pitchFamily="18" charset="0"/>
                      </a:rPr>
                      <m:t>(</m:t>
                    </m:r>
                    <m:r>
                      <a:rPr lang="en-US" altLang="zh-TW" sz="1600" b="0" i="1" smtClean="0">
                        <a:solidFill>
                          <a:schemeClr val="tx2">
                            <a:lumMod val="25000"/>
                          </a:schemeClr>
                        </a:solidFill>
                        <a:latin typeface="Cambria Math" panose="02040503050406030204" pitchFamily="18" charset="0"/>
                        <a:ea typeface="Cambria Math" panose="02040503050406030204" pitchFamily="18" charset="0"/>
                      </a:rPr>
                      <m:t>𝑟</m:t>
                    </m:r>
                    <m:r>
                      <a:rPr lang="en-US" altLang="zh-TW" sz="1600" b="0" i="1" smtClean="0">
                        <a:solidFill>
                          <a:schemeClr val="tx2">
                            <a:lumMod val="25000"/>
                          </a:schemeClr>
                        </a:solidFill>
                        <a:latin typeface="Cambria Math" panose="02040503050406030204" pitchFamily="18" charset="0"/>
                        <a:ea typeface="Cambria Math" panose="02040503050406030204" pitchFamily="18" charset="0"/>
                      </a:rPr>
                      <m:t>,</m:t>
                    </m:r>
                    <m:r>
                      <a:rPr lang="zh-TW" altLang="en-US" sz="1600" b="0" i="1" smtClean="0">
                        <a:solidFill>
                          <a:schemeClr val="tx2">
                            <a:lumMod val="25000"/>
                          </a:schemeClr>
                        </a:solidFill>
                        <a:latin typeface="Cambria Math" panose="02040503050406030204" pitchFamily="18" charset="0"/>
                        <a:ea typeface="Cambria Math" panose="02040503050406030204" pitchFamily="18" charset="0"/>
                      </a:rPr>
                      <m:t>𝛼</m:t>
                    </m:r>
                    <m:r>
                      <a:rPr lang="en-US" altLang="zh-TW" sz="1600" b="0" i="1" smtClean="0">
                        <a:solidFill>
                          <a:schemeClr val="tx2">
                            <a:lumMod val="25000"/>
                          </a:schemeClr>
                        </a:solidFill>
                        <a:latin typeface="Cambria Math" panose="02040503050406030204" pitchFamily="18" charset="0"/>
                        <a:ea typeface="Cambria Math" panose="02040503050406030204" pitchFamily="18" charset="0"/>
                      </a:rPr>
                      <m:t>)</m:t>
                    </m:r>
                  </m:oMath>
                </a14:m>
                <a:r>
                  <a:rPr lang="en-US" altLang="zh-TW" sz="1600" dirty="0" smtClean="0">
                    <a:solidFill>
                      <a:schemeClr val="tx2">
                        <a:lumMod val="25000"/>
                      </a:schemeClr>
                    </a:solidFill>
                  </a:rPr>
                  <a:t> for each </a:t>
                </a:r>
                <a14:m>
                  <m:oMath xmlns:m="http://schemas.openxmlformats.org/officeDocument/2006/math">
                    <m:r>
                      <a:rPr lang="zh-TW" altLang="en-US" sz="1600" i="1">
                        <a:solidFill>
                          <a:schemeClr val="tx2">
                            <a:lumMod val="25000"/>
                          </a:schemeClr>
                        </a:solidFill>
                        <a:latin typeface="Cambria Math" panose="02040503050406030204" pitchFamily="18" charset="0"/>
                        <a:ea typeface="Cambria Math" panose="02040503050406030204" pitchFamily="18" charset="0"/>
                      </a:rPr>
                      <m:t>𝜙</m:t>
                    </m:r>
                  </m:oMath>
                </a14:m>
                <a:r>
                  <a:rPr lang="en-US" altLang="zh-TW" sz="1600" dirty="0" smtClean="0">
                    <a:solidFill>
                      <a:schemeClr val="tx2">
                        <a:lumMod val="25000"/>
                      </a:schemeClr>
                    </a:solidFill>
                  </a:rPr>
                  <a:t>.</a:t>
                </a:r>
              </a:p>
              <a:p>
                <a:r>
                  <a:rPr lang="en-US" altLang="zh-TW" sz="1600" dirty="0" smtClean="0">
                    <a:solidFill>
                      <a:schemeClr val="tx2">
                        <a:lumMod val="25000"/>
                      </a:schemeClr>
                    </a:solidFill>
                    <a:sym typeface="Wingdings" panose="05000000000000000000" pitchFamily="2" charset="2"/>
                  </a:rPr>
                  <a:t> Create R-table</a:t>
                </a:r>
                <a:endParaRPr lang="zh-TW" altLang="en-US" sz="1600" dirty="0">
                  <a:solidFill>
                    <a:schemeClr val="tx2">
                      <a:lumMod val="25000"/>
                    </a:schemeClr>
                  </a:solidFill>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5257800" y="4637739"/>
                <a:ext cx="3810000" cy="1323439"/>
              </a:xfrm>
              <a:prstGeom prst="rect">
                <a:avLst/>
              </a:prstGeom>
              <a:blipFill>
                <a:blip r:embed="rId4"/>
                <a:stretch>
                  <a:fillRect l="-960" t="-1382" b="-506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085554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14</a:t>
            </a:fld>
            <a:endParaRPr lang="en-US" dirty="0"/>
          </a:p>
        </p:txBody>
      </p:sp>
      <p:sp>
        <p:nvSpPr>
          <p:cNvPr id="6" name="內容版面配置區 5"/>
          <p:cNvSpPr>
            <a:spLocks noGrp="1"/>
          </p:cNvSpPr>
          <p:nvPr>
            <p:ph idx="1"/>
          </p:nvPr>
        </p:nvSpPr>
        <p:spPr>
          <a:xfrm>
            <a:off x="381000" y="1524000"/>
            <a:ext cx="8534400" cy="2895600"/>
          </a:xfrm>
        </p:spPr>
        <p:txBody>
          <a:bodyPr>
            <a:normAutofit fontScale="92500" lnSpcReduction="10000"/>
          </a:bodyPr>
          <a:lstStyle/>
          <a:p>
            <a:r>
              <a:rPr lang="en-US" altLang="zh-TW" dirty="0" smtClean="0">
                <a:solidFill>
                  <a:srgbClr val="FFFF00"/>
                </a:solidFill>
              </a:rPr>
              <a:t>Generalized Hough transform </a:t>
            </a:r>
          </a:p>
          <a:p>
            <a:pPr lvl="2"/>
            <a:r>
              <a:rPr lang="en-US" altLang="zh-TW" dirty="0" smtClean="0"/>
              <a:t>A reference table (</a:t>
            </a:r>
            <a:r>
              <a:rPr lang="en-US" altLang="zh-TW" dirty="0" smtClean="0">
                <a:solidFill>
                  <a:srgbClr val="FFC000"/>
                </a:solidFill>
              </a:rPr>
              <a:t>R-table</a:t>
            </a:r>
            <a:r>
              <a:rPr lang="en-US" altLang="zh-TW" dirty="0" smtClean="0"/>
              <a:t>) is constructed and intersection parameters are stored as a function of the border direction at the intersection point.</a:t>
            </a:r>
          </a:p>
          <a:p>
            <a:pPr lvl="2"/>
            <a:r>
              <a:rPr lang="en-US" altLang="zh-TW" dirty="0" smtClean="0"/>
              <a:t>Using different lines aimed from the reference point, all directions of the reference point to region borders and the border directions at the intersections can be found.</a:t>
            </a:r>
          </a:p>
          <a:p>
            <a:pPr lvl="2"/>
            <a:r>
              <a:rPr lang="en-US" altLang="zh-TW" dirty="0" smtClean="0"/>
              <a:t>The resulting table can be </a:t>
            </a:r>
            <a:r>
              <a:rPr lang="en-US" altLang="zh-TW" dirty="0" smtClean="0">
                <a:solidFill>
                  <a:srgbClr val="FFC000"/>
                </a:solidFill>
              </a:rPr>
              <a:t>ordered</a:t>
            </a:r>
            <a:r>
              <a:rPr lang="en-US" altLang="zh-TW" dirty="0" smtClean="0"/>
              <a:t> according to the border direction at the intersection points.</a:t>
            </a:r>
            <a:endParaRPr lang="zh-TW" altLang="en-US" dirty="0"/>
          </a:p>
        </p:txBody>
      </p:sp>
      <p:sp>
        <p:nvSpPr>
          <p:cNvPr id="5" name="標題 4"/>
          <p:cNvSpPr>
            <a:spLocks noGrp="1"/>
          </p:cNvSpPr>
          <p:nvPr>
            <p:ph type="title"/>
          </p:nvPr>
        </p:nvSpPr>
        <p:spPr/>
        <p:txBody>
          <a:bodyPr/>
          <a:lstStyle/>
          <a:p>
            <a:r>
              <a:rPr lang="en-US" altLang="zh-TW" dirty="0" smtClean="0"/>
              <a:t>Generalized Hough </a:t>
            </a:r>
            <a:r>
              <a:rPr lang="en-US" altLang="zh-TW" dirty="0"/>
              <a:t>transforms</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8" name="Picture 2" descr="C:\Documents and Settings\altit\Desktop\Sonka 4e Jpegs\93607_ch06\Table 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70" y="4764479"/>
            <a:ext cx="4145280" cy="1870540"/>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199" y="4764479"/>
            <a:ext cx="4256741" cy="1870540"/>
          </a:xfrm>
          <a:prstGeom prst="rect">
            <a:avLst/>
          </a:prstGeom>
        </p:spPr>
      </p:pic>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15</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a:xfrm>
                <a:off x="381000" y="1523999"/>
                <a:ext cx="8534400" cy="4770071"/>
              </a:xfrm>
            </p:spPr>
            <p:txBody>
              <a:bodyPr>
                <a:normAutofit/>
              </a:bodyPr>
              <a:lstStyle/>
              <a:p>
                <a:r>
                  <a:rPr lang="en-US" altLang="zh-TW" sz="2000" dirty="0" smtClean="0"/>
                  <a:t>Algorithm 6.14 presents the generalized Hough transform in the case in which orientation (</a:t>
                </a:r>
                <a14:m>
                  <m:oMath xmlns:m="http://schemas.openxmlformats.org/officeDocument/2006/math">
                    <m:r>
                      <a:rPr lang="el-GR" altLang="zh-TW" sz="2000" b="0" i="1" smtClean="0">
                        <a:latin typeface="Cambria Math" panose="02040503050406030204" pitchFamily="18" charset="0"/>
                        <a:ea typeface="Cambria Math" panose="02040503050406030204" pitchFamily="18" charset="0"/>
                      </a:rPr>
                      <m:t>𝜏</m:t>
                    </m:r>
                  </m:oMath>
                </a14:m>
                <a:r>
                  <a:rPr lang="en-US" altLang="zh-TW" sz="2000" dirty="0" smtClean="0"/>
                  <a:t>) and scale (</a:t>
                </a:r>
                <a14:m>
                  <m:oMath xmlns:m="http://schemas.openxmlformats.org/officeDocument/2006/math">
                    <m:r>
                      <a:rPr lang="en-US" altLang="zh-TW" sz="2000" b="0" i="1" smtClean="0">
                        <a:latin typeface="Cambria Math" panose="02040503050406030204" pitchFamily="18" charset="0"/>
                      </a:rPr>
                      <m:t>𝑆</m:t>
                    </m:r>
                  </m:oMath>
                </a14:m>
                <a:r>
                  <a:rPr lang="en-US" altLang="zh-TW" sz="2000" dirty="0" smtClean="0"/>
                  <a:t>) may both change.</a:t>
                </a:r>
                <a:endParaRPr lang="zh-TW" altLang="en-US" sz="2000" dirty="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xfrm>
                <a:off x="381000" y="1523999"/>
                <a:ext cx="8534400" cy="4770071"/>
              </a:xfrm>
              <a:blipFill>
                <a:blip r:embed="rId2"/>
                <a:stretch>
                  <a:fillRect l="-1714" t="-4348" r="-1000"/>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smtClean="0"/>
              <a:t>Generalized Hough </a:t>
            </a:r>
            <a:r>
              <a:rPr lang="en-US" altLang="zh-TW" dirty="0"/>
              <a:t>transforms</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mc:AlternateContent xmlns:mc="http://schemas.openxmlformats.org/markup-compatibility/2006" xmlns:a14="http://schemas.microsoft.com/office/drawing/2010/main">
        <mc:Choice Requires="a14">
          <p:sp>
            <p:nvSpPr>
              <p:cNvPr id="9" name="內容版面配置區 5"/>
              <p:cNvSpPr txBox="1">
                <a:spLocks/>
              </p:cNvSpPr>
              <p:nvPr/>
            </p:nvSpPr>
            <p:spPr>
              <a:xfrm>
                <a:off x="381000" y="2368253"/>
                <a:ext cx="8534400" cy="4067841"/>
              </a:xfrm>
              <a:prstGeom prst="rect">
                <a:avLst/>
              </a:prstGeom>
              <a:solidFill>
                <a:schemeClr val="tx2"/>
              </a:solidFill>
            </p:spPr>
            <p:txBody>
              <a:bodyPr vert="horz" lIns="91440" tIns="45720" rIns="91440" bIns="45720" rtlCol="0" anchor="t" anchorCtr="0">
                <a:normAutofit/>
              </a:bodyPr>
              <a:lstStyle>
                <a:lvl1pPr marL="265113" indent="-265113" algn="l" defTabSz="914400" rtl="0" eaLnBrk="1" latinLnBrk="0" hangingPunct="1">
                  <a:spcBef>
                    <a:spcPct val="20000"/>
                  </a:spcBef>
                  <a:spcAft>
                    <a:spcPts val="600"/>
                  </a:spcAft>
                  <a:buSzPct val="160000"/>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23888" indent="-258763"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982663" indent="-206375"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255713" indent="-158750"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520825" indent="-149225"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buFont typeface="Arial" panose="020B0604020202020204" pitchFamily="34" charset="0"/>
                  <a:buNone/>
                </a:pPr>
                <a:r>
                  <a:rPr lang="en-US" altLang="zh-TW" sz="2000" dirty="0" smtClean="0">
                    <a:solidFill>
                      <a:srgbClr val="7030A0"/>
                    </a:solidFill>
                    <a:effectLst/>
                  </a:rPr>
                  <a:t>Algorithm 6.14 Generalized Hough transform </a:t>
                </a:r>
              </a:p>
              <a:p>
                <a:pPr>
                  <a:buFont typeface="Arial" panose="020B0604020202020204" pitchFamily="34" charset="0"/>
                  <a:buNone/>
                </a:pPr>
                <a:r>
                  <a:rPr lang="en-US" altLang="zh-TW" sz="1800" dirty="0" smtClean="0">
                    <a:solidFill>
                      <a:srgbClr val="7030A0"/>
                    </a:solidFill>
                    <a:effectLst/>
                  </a:rPr>
                  <a:t>1. Construct an R-table description of the desired object.</a:t>
                </a:r>
              </a:p>
              <a:p>
                <a:pPr>
                  <a:buNone/>
                </a:pPr>
                <a:r>
                  <a:rPr lang="en-US" altLang="zh-TW" sz="1800" dirty="0" smtClean="0">
                    <a:solidFill>
                      <a:srgbClr val="7030A0"/>
                    </a:solidFill>
                    <a:effectLst/>
                  </a:rPr>
                  <a:t>2. Form a data structure </a:t>
                </a:r>
                <a14:m>
                  <m:oMath xmlns:m="http://schemas.openxmlformats.org/officeDocument/2006/math">
                    <m:r>
                      <a:rPr lang="en-US" altLang="zh-TW" sz="1800" i="1">
                        <a:solidFill>
                          <a:srgbClr val="7030A0"/>
                        </a:solidFill>
                        <a:effectLst/>
                        <a:latin typeface="Cambria Math" panose="02040503050406030204" pitchFamily="18" charset="0"/>
                      </a:rPr>
                      <m:t>𝐴</m:t>
                    </m:r>
                    <m:r>
                      <a:rPr lang="en-US" altLang="zh-TW" sz="1800" b="0" i="1" smtClean="0">
                        <a:solidFill>
                          <a:srgbClr val="7030A0"/>
                        </a:solidFill>
                        <a:effectLst/>
                        <a:latin typeface="Cambria Math" panose="02040503050406030204" pitchFamily="18" charset="0"/>
                      </a:rPr>
                      <m:t>(</m:t>
                    </m:r>
                    <m:sSub>
                      <m:sSubPr>
                        <m:ctrlPr>
                          <a:rPr lang="en-US" altLang="zh-TW" sz="1800" b="0" i="1" smtClean="0">
                            <a:solidFill>
                              <a:srgbClr val="7030A0"/>
                            </a:solidFill>
                            <a:effectLst/>
                            <a:latin typeface="Cambria Math" panose="02040503050406030204" pitchFamily="18" charset="0"/>
                          </a:rPr>
                        </m:ctrlPr>
                      </m:sSubPr>
                      <m:e>
                        <m:r>
                          <a:rPr lang="en-US" altLang="zh-TW" sz="1800" b="0" i="1" smtClean="0">
                            <a:solidFill>
                              <a:srgbClr val="7030A0"/>
                            </a:solidFill>
                            <a:effectLst/>
                            <a:latin typeface="Cambria Math" panose="02040503050406030204" pitchFamily="18" charset="0"/>
                          </a:rPr>
                          <m:t>𝑥</m:t>
                        </m:r>
                      </m:e>
                      <m:sub>
                        <m:r>
                          <a:rPr lang="en-US" altLang="zh-TW" sz="1800" b="0" i="1" smtClean="0">
                            <a:solidFill>
                              <a:srgbClr val="7030A0"/>
                            </a:solidFill>
                            <a:effectLst/>
                            <a:latin typeface="Cambria Math" panose="02040503050406030204" pitchFamily="18" charset="0"/>
                          </a:rPr>
                          <m:t>1</m:t>
                        </m:r>
                      </m:sub>
                    </m:sSub>
                    <m:r>
                      <a:rPr lang="en-US" altLang="zh-TW" sz="1800" b="0" i="1" smtClean="0">
                        <a:solidFill>
                          <a:srgbClr val="7030A0"/>
                        </a:solidFill>
                        <a:effectLst/>
                        <a:latin typeface="Cambria Math" panose="02040503050406030204" pitchFamily="18" charset="0"/>
                      </a:rPr>
                      <m:t>,</m:t>
                    </m:r>
                    <m:sSub>
                      <m:sSubPr>
                        <m:ctrlPr>
                          <a:rPr lang="en-US" altLang="zh-TW" sz="1800" b="0" i="1" smtClean="0">
                            <a:solidFill>
                              <a:srgbClr val="7030A0"/>
                            </a:solidFill>
                            <a:effectLst/>
                            <a:latin typeface="Cambria Math" panose="02040503050406030204" pitchFamily="18" charset="0"/>
                          </a:rPr>
                        </m:ctrlPr>
                      </m:sSubPr>
                      <m:e>
                        <m:r>
                          <a:rPr lang="en-US" altLang="zh-TW" sz="1800" b="0" i="1" smtClean="0">
                            <a:solidFill>
                              <a:srgbClr val="7030A0"/>
                            </a:solidFill>
                            <a:effectLst/>
                            <a:latin typeface="Cambria Math" panose="02040503050406030204" pitchFamily="18" charset="0"/>
                          </a:rPr>
                          <m:t>𝑥</m:t>
                        </m:r>
                      </m:e>
                      <m:sub>
                        <m:r>
                          <a:rPr lang="en-US" altLang="zh-TW" sz="1800" b="0" i="1" smtClean="0">
                            <a:solidFill>
                              <a:srgbClr val="7030A0"/>
                            </a:solidFill>
                            <a:effectLst/>
                            <a:latin typeface="Cambria Math" panose="02040503050406030204" pitchFamily="18" charset="0"/>
                          </a:rPr>
                          <m:t>2</m:t>
                        </m:r>
                      </m:sub>
                    </m:sSub>
                    <m:r>
                      <a:rPr lang="en-US" altLang="zh-TW" sz="1800" b="0" i="1" smtClean="0">
                        <a:solidFill>
                          <a:srgbClr val="7030A0"/>
                        </a:solidFill>
                        <a:effectLst/>
                        <a:latin typeface="Cambria Math" panose="02040503050406030204" pitchFamily="18" charset="0"/>
                      </a:rPr>
                      <m:t>,</m:t>
                    </m:r>
                    <m:r>
                      <a:rPr lang="en-US" altLang="zh-TW" sz="1800" i="1">
                        <a:solidFill>
                          <a:srgbClr val="7030A0"/>
                        </a:solidFill>
                        <a:effectLst/>
                        <a:latin typeface="Cambria Math" panose="02040503050406030204" pitchFamily="18" charset="0"/>
                      </a:rPr>
                      <m:t>𝑆</m:t>
                    </m:r>
                    <m:r>
                      <a:rPr lang="en-US" altLang="zh-TW" sz="1800" i="1">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𝜏</m:t>
                    </m:r>
                    <m:r>
                      <a:rPr lang="en-US" altLang="zh-TW" sz="1800" b="0" i="1" smtClean="0">
                        <a:solidFill>
                          <a:srgbClr val="7030A0"/>
                        </a:solidFill>
                        <a:effectLst/>
                        <a:latin typeface="Cambria Math" panose="02040503050406030204" pitchFamily="18" charset="0"/>
                      </a:rPr>
                      <m:t>)</m:t>
                    </m:r>
                  </m:oMath>
                </a14:m>
                <a:r>
                  <a:rPr lang="en-US" altLang="zh-TW" sz="1800" dirty="0" smtClean="0">
                    <a:solidFill>
                      <a:srgbClr val="7030A0"/>
                    </a:solidFill>
                    <a:effectLst/>
                  </a:rPr>
                  <a:t> that represents the potential reference points and erase it to zeros. </a:t>
                </a:r>
              </a:p>
              <a:p>
                <a:pPr>
                  <a:buNone/>
                </a:pPr>
                <a:r>
                  <a:rPr lang="en-US" altLang="zh-TW" sz="1800" dirty="0" smtClean="0">
                    <a:solidFill>
                      <a:srgbClr val="7030A0"/>
                    </a:solidFill>
                    <a:effectLst/>
                  </a:rPr>
                  <a:t>3. For each pixel </a:t>
                </a:r>
                <a14:m>
                  <m:oMath xmlns:m="http://schemas.openxmlformats.org/officeDocument/2006/math">
                    <m:r>
                      <a:rPr lang="en-US" altLang="zh-TW" sz="1800" b="0" i="0" smtClean="0">
                        <a:solidFill>
                          <a:srgbClr val="7030A0"/>
                        </a:solidFill>
                        <a:effectLst/>
                        <a:latin typeface="Cambria Math" panose="02040503050406030204" pitchFamily="18" charset="0"/>
                      </a:rPr>
                      <m:t>(</m:t>
                    </m:r>
                    <m:sSub>
                      <m:sSubPr>
                        <m:ctrlPr>
                          <a:rPr lang="en-US" altLang="zh-TW" sz="1800" i="1" smtClean="0">
                            <a:solidFill>
                              <a:srgbClr val="7030A0"/>
                            </a:solidFill>
                            <a:effectLst/>
                            <a:latin typeface="Cambria Math" panose="02040503050406030204" pitchFamily="18" charset="0"/>
                          </a:rPr>
                        </m:ctrlPr>
                      </m:sSubPr>
                      <m:e>
                        <m:r>
                          <a:rPr lang="en-US" altLang="zh-TW" sz="1800" b="0" i="1" smtClean="0">
                            <a:solidFill>
                              <a:srgbClr val="7030A0"/>
                            </a:solidFill>
                            <a:effectLst/>
                            <a:latin typeface="Cambria Math" panose="02040503050406030204" pitchFamily="18" charset="0"/>
                          </a:rPr>
                          <m:t>𝑥</m:t>
                        </m:r>
                      </m:e>
                      <m:sub>
                        <m:r>
                          <a:rPr lang="en-US" altLang="zh-TW" sz="1800" b="0" i="1" smtClean="0">
                            <a:solidFill>
                              <a:srgbClr val="7030A0"/>
                            </a:solidFill>
                            <a:effectLst/>
                            <a:latin typeface="Cambria Math" panose="02040503050406030204" pitchFamily="18" charset="0"/>
                          </a:rPr>
                          <m:t>1</m:t>
                        </m:r>
                      </m:sub>
                    </m:sSub>
                    <m:r>
                      <a:rPr lang="en-US" altLang="zh-TW" sz="1800" b="0" i="1" smtClean="0">
                        <a:solidFill>
                          <a:srgbClr val="7030A0"/>
                        </a:solidFill>
                        <a:effectLst/>
                        <a:latin typeface="Cambria Math" panose="02040503050406030204" pitchFamily="18" charset="0"/>
                      </a:rPr>
                      <m:t>,</m:t>
                    </m:r>
                    <m:sSub>
                      <m:sSubPr>
                        <m:ctrlPr>
                          <a:rPr lang="en-US" altLang="zh-TW" sz="1800" i="1" smtClean="0">
                            <a:solidFill>
                              <a:srgbClr val="7030A0"/>
                            </a:solidFill>
                            <a:effectLst/>
                            <a:latin typeface="Cambria Math" panose="02040503050406030204" pitchFamily="18" charset="0"/>
                          </a:rPr>
                        </m:ctrlPr>
                      </m:sSubPr>
                      <m:e>
                        <m:r>
                          <a:rPr lang="en-US" altLang="zh-TW" sz="1800" b="0" i="1" smtClean="0">
                            <a:solidFill>
                              <a:srgbClr val="7030A0"/>
                            </a:solidFill>
                            <a:effectLst/>
                            <a:latin typeface="Cambria Math" panose="02040503050406030204" pitchFamily="18" charset="0"/>
                          </a:rPr>
                          <m:t>𝑥</m:t>
                        </m:r>
                      </m:e>
                      <m:sub>
                        <m:r>
                          <a:rPr lang="en-US" altLang="zh-TW" sz="1800" b="0" i="1" smtClean="0">
                            <a:solidFill>
                              <a:srgbClr val="7030A0"/>
                            </a:solidFill>
                            <a:effectLst/>
                            <a:latin typeface="Cambria Math" panose="02040503050406030204" pitchFamily="18" charset="0"/>
                          </a:rPr>
                          <m:t>2</m:t>
                        </m:r>
                      </m:sub>
                    </m:sSub>
                    <m:r>
                      <a:rPr lang="en-US" altLang="zh-TW" sz="1800" b="1" i="1" smtClean="0">
                        <a:solidFill>
                          <a:srgbClr val="7030A0"/>
                        </a:solidFill>
                        <a:effectLst/>
                        <a:latin typeface="Cambria Math" panose="02040503050406030204" pitchFamily="18" charset="0"/>
                      </a:rPr>
                      <m:t>)</m:t>
                    </m:r>
                  </m:oMath>
                </a14:m>
                <a:r>
                  <a:rPr lang="en-US" altLang="zh-TW" sz="1800" dirty="0" smtClean="0">
                    <a:solidFill>
                      <a:srgbClr val="7030A0"/>
                    </a:solidFill>
                    <a:effectLst/>
                  </a:rPr>
                  <a:t> in a </a:t>
                </a:r>
                <a:r>
                  <a:rPr lang="en-US" altLang="zh-TW" sz="1800" dirty="0" err="1" smtClean="0">
                    <a:solidFill>
                      <a:srgbClr val="7030A0"/>
                    </a:solidFill>
                    <a:effectLst/>
                  </a:rPr>
                  <a:t>thresholded</a:t>
                </a:r>
                <a:r>
                  <a:rPr lang="en-US" altLang="zh-TW" sz="1800" dirty="0" smtClean="0">
                    <a:solidFill>
                      <a:srgbClr val="7030A0"/>
                    </a:solidFill>
                    <a:effectLst/>
                  </a:rPr>
                  <a:t> gradient image, determine the edge direction </a:t>
                </a:r>
                <a14:m>
                  <m:oMath xmlns:m="http://schemas.openxmlformats.org/officeDocument/2006/math">
                    <m:r>
                      <m:rPr>
                        <m:sty m:val="p"/>
                      </m:rPr>
                      <a:rPr lang="el-GR" altLang="zh-TW" sz="1800" i="1" smtClean="0">
                        <a:solidFill>
                          <a:srgbClr val="7030A0"/>
                        </a:solidFill>
                        <a:effectLst/>
                        <a:latin typeface="Cambria Math" panose="02040503050406030204" pitchFamily="18" charset="0"/>
                        <a:ea typeface="Cambria Math" panose="02040503050406030204" pitchFamily="18" charset="0"/>
                      </a:rPr>
                      <m:t>Φ</m:t>
                    </m:r>
                    <m:d>
                      <m:dPr>
                        <m:ctrlPr>
                          <a:rPr lang="en-US" altLang="zh-TW" sz="1800" b="1" i="1">
                            <a:solidFill>
                              <a:srgbClr val="7030A0"/>
                            </a:solidFill>
                            <a:effectLst/>
                            <a:latin typeface="Cambria Math" panose="02040503050406030204" pitchFamily="18" charset="0"/>
                          </a:rPr>
                        </m:ctrlPr>
                      </m:dPr>
                      <m:e>
                        <m:r>
                          <a:rPr lang="en-US" altLang="zh-TW" sz="1800" b="1" i="0" smtClean="0">
                            <a:solidFill>
                              <a:srgbClr val="7030A0"/>
                            </a:solidFill>
                            <a:effectLst/>
                            <a:latin typeface="Cambria Math" panose="02040503050406030204" pitchFamily="18" charset="0"/>
                          </a:rPr>
                          <m:t>𝐱</m:t>
                        </m:r>
                      </m:e>
                    </m:d>
                  </m:oMath>
                </a14:m>
                <a:r>
                  <a:rPr lang="en-US" altLang="zh-TW" sz="1800" dirty="0" smtClean="0">
                    <a:solidFill>
                      <a:srgbClr val="7030A0"/>
                    </a:solidFill>
                    <a:effectLst/>
                  </a:rPr>
                  <a:t>; find all potential reference point </a:t>
                </a:r>
                <a14:m>
                  <m:oMath xmlns:m="http://schemas.openxmlformats.org/officeDocument/2006/math">
                    <m:sSup>
                      <m:sSupPr>
                        <m:ctrlPr>
                          <a:rPr lang="en-US" altLang="zh-TW" sz="1800" b="1" i="1" smtClean="0">
                            <a:solidFill>
                              <a:srgbClr val="7030A0"/>
                            </a:solidFill>
                            <a:effectLst/>
                            <a:latin typeface="Cambria Math" panose="02040503050406030204" pitchFamily="18" charset="0"/>
                          </a:rPr>
                        </m:ctrlPr>
                      </m:sSupPr>
                      <m:e>
                        <m:r>
                          <a:rPr lang="en-US" altLang="zh-TW" sz="1800" b="1">
                            <a:solidFill>
                              <a:srgbClr val="7030A0"/>
                            </a:solidFill>
                            <a:effectLst/>
                            <a:latin typeface="Cambria Math" panose="02040503050406030204" pitchFamily="18" charset="0"/>
                          </a:rPr>
                          <m:t>𝐱</m:t>
                        </m:r>
                      </m:e>
                      <m:sup>
                        <m:r>
                          <a:rPr lang="en-US" altLang="zh-TW" sz="1800" b="0" i="1" smtClean="0">
                            <a:solidFill>
                              <a:srgbClr val="7030A0"/>
                            </a:solidFill>
                            <a:effectLst/>
                            <a:latin typeface="Cambria Math" panose="02040503050406030204" pitchFamily="18" charset="0"/>
                          </a:rPr>
                          <m:t>𝑅</m:t>
                        </m:r>
                      </m:sup>
                    </m:sSup>
                    <m:r>
                      <a:rPr lang="en-US" altLang="zh-TW" sz="1800" b="1" i="1">
                        <a:solidFill>
                          <a:srgbClr val="7030A0"/>
                        </a:solidFill>
                        <a:effectLst/>
                        <a:latin typeface="Cambria Math" panose="02040503050406030204" pitchFamily="18" charset="0"/>
                      </a:rPr>
                      <m:t> </m:t>
                    </m:r>
                  </m:oMath>
                </a14:m>
                <a:r>
                  <a:rPr lang="en-US" altLang="zh-TW" sz="1800" dirty="0" smtClean="0">
                    <a:solidFill>
                      <a:srgbClr val="7030A0"/>
                    </a:solidFill>
                    <a:effectLst/>
                  </a:rPr>
                  <a:t>and increase all </a:t>
                </a:r>
                <a:endParaRPr lang="en-US" altLang="zh-TW" sz="1800" i="1" dirty="0" smtClean="0">
                  <a:solidFill>
                    <a:srgbClr val="7030A0"/>
                  </a:solidFill>
                  <a:effectLst/>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altLang="zh-TW" sz="1800" i="1">
                          <a:solidFill>
                            <a:srgbClr val="7030A0"/>
                          </a:solidFill>
                          <a:effectLst/>
                          <a:latin typeface="Cambria Math" panose="02040503050406030204" pitchFamily="18" charset="0"/>
                        </a:rPr>
                        <m:t>𝐴</m:t>
                      </m:r>
                      <m:d>
                        <m:dPr>
                          <m:ctrlPr>
                            <a:rPr lang="en-US" altLang="zh-TW" sz="1800" b="1" i="1">
                              <a:solidFill>
                                <a:srgbClr val="7030A0"/>
                              </a:solidFill>
                              <a:effectLst/>
                              <a:latin typeface="Cambria Math" panose="02040503050406030204" pitchFamily="18" charset="0"/>
                            </a:rPr>
                          </m:ctrlPr>
                        </m:dPr>
                        <m:e>
                          <m:sSup>
                            <m:sSupPr>
                              <m:ctrlPr>
                                <a:rPr lang="en-US" altLang="zh-TW" sz="1800" b="1" i="1">
                                  <a:solidFill>
                                    <a:srgbClr val="7030A0"/>
                                  </a:solidFill>
                                  <a:effectLst/>
                                  <a:latin typeface="Cambria Math" panose="02040503050406030204" pitchFamily="18" charset="0"/>
                                </a:rPr>
                              </m:ctrlPr>
                            </m:sSupPr>
                            <m:e>
                              <m:r>
                                <a:rPr lang="en-US" altLang="zh-TW" sz="1800" b="1">
                                  <a:solidFill>
                                    <a:srgbClr val="7030A0"/>
                                  </a:solidFill>
                                  <a:effectLst/>
                                  <a:latin typeface="Cambria Math" panose="02040503050406030204" pitchFamily="18" charset="0"/>
                                </a:rPr>
                                <m:t>𝐱</m:t>
                              </m:r>
                            </m:e>
                            <m:sup>
                              <m:r>
                                <a:rPr lang="en-US" altLang="zh-TW" sz="1800" i="1">
                                  <a:solidFill>
                                    <a:srgbClr val="7030A0"/>
                                  </a:solidFill>
                                  <a:effectLst/>
                                  <a:latin typeface="Cambria Math" panose="02040503050406030204" pitchFamily="18" charset="0"/>
                                </a:rPr>
                                <m:t>𝑅</m:t>
                              </m:r>
                            </m:sup>
                          </m:sSup>
                          <m:r>
                            <a:rPr lang="en-US" altLang="zh-TW" sz="1800" b="1" i="0" smtClean="0">
                              <a:solidFill>
                                <a:srgbClr val="7030A0"/>
                              </a:solidFill>
                              <a:effectLst/>
                              <a:latin typeface="Cambria Math" panose="02040503050406030204" pitchFamily="18" charset="0"/>
                            </a:rPr>
                            <m:t>,</m:t>
                          </m:r>
                          <m:r>
                            <a:rPr lang="zh-TW" altLang="en-US" sz="1800" i="1" smtClean="0">
                              <a:solidFill>
                                <a:srgbClr val="7030A0"/>
                              </a:solidFill>
                              <a:effectLst/>
                              <a:latin typeface="Cambria Math" panose="02040503050406030204" pitchFamily="18" charset="0"/>
                            </a:rPr>
                            <m:t> </m:t>
                          </m:r>
                          <m:r>
                            <a:rPr lang="en-US" altLang="zh-TW" sz="1800" i="1">
                              <a:solidFill>
                                <a:srgbClr val="7030A0"/>
                              </a:solidFill>
                              <a:effectLst/>
                              <a:latin typeface="Cambria Math" panose="02040503050406030204" pitchFamily="18" charset="0"/>
                            </a:rPr>
                            <m:t>𝑆</m:t>
                          </m:r>
                          <m:r>
                            <a:rPr lang="en-US" altLang="zh-TW" sz="1800" b="0" i="1" smtClean="0">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𝜏</m:t>
                          </m:r>
                        </m:e>
                      </m:d>
                      <m:r>
                        <a:rPr lang="en-US" altLang="zh-TW" sz="1800" b="0" i="1" smtClean="0">
                          <a:solidFill>
                            <a:srgbClr val="7030A0"/>
                          </a:solidFill>
                          <a:effectLst/>
                          <a:latin typeface="Cambria Math" panose="02040503050406030204" pitchFamily="18" charset="0"/>
                        </a:rPr>
                        <m:t>=</m:t>
                      </m:r>
                      <m:r>
                        <a:rPr lang="en-US" altLang="zh-TW" sz="1800" i="1">
                          <a:solidFill>
                            <a:srgbClr val="7030A0"/>
                          </a:solidFill>
                          <a:effectLst/>
                          <a:latin typeface="Cambria Math" panose="02040503050406030204" pitchFamily="18" charset="0"/>
                        </a:rPr>
                        <m:t>𝐴</m:t>
                      </m:r>
                      <m:d>
                        <m:dPr>
                          <m:ctrlPr>
                            <a:rPr lang="en-US" altLang="zh-TW" sz="1800" b="1" i="1">
                              <a:solidFill>
                                <a:srgbClr val="7030A0"/>
                              </a:solidFill>
                              <a:effectLst/>
                              <a:latin typeface="Cambria Math" panose="02040503050406030204" pitchFamily="18" charset="0"/>
                            </a:rPr>
                          </m:ctrlPr>
                        </m:dPr>
                        <m:e>
                          <m:sSup>
                            <m:sSupPr>
                              <m:ctrlPr>
                                <a:rPr lang="en-US" altLang="zh-TW" sz="1800" b="1" i="1">
                                  <a:solidFill>
                                    <a:srgbClr val="7030A0"/>
                                  </a:solidFill>
                                  <a:effectLst/>
                                  <a:latin typeface="Cambria Math" panose="02040503050406030204" pitchFamily="18" charset="0"/>
                                </a:rPr>
                              </m:ctrlPr>
                            </m:sSupPr>
                            <m:e>
                              <m:r>
                                <a:rPr lang="en-US" altLang="zh-TW" sz="1800" b="1">
                                  <a:solidFill>
                                    <a:srgbClr val="7030A0"/>
                                  </a:solidFill>
                                  <a:effectLst/>
                                  <a:latin typeface="Cambria Math" panose="02040503050406030204" pitchFamily="18" charset="0"/>
                                </a:rPr>
                                <m:t>𝐱</m:t>
                              </m:r>
                            </m:e>
                            <m:sup>
                              <m:r>
                                <a:rPr lang="en-US" altLang="zh-TW" sz="1800" i="1">
                                  <a:solidFill>
                                    <a:srgbClr val="7030A0"/>
                                  </a:solidFill>
                                  <a:effectLst/>
                                  <a:latin typeface="Cambria Math" panose="02040503050406030204" pitchFamily="18" charset="0"/>
                                </a:rPr>
                                <m:t>𝑅</m:t>
                              </m:r>
                            </m:sup>
                          </m:sSup>
                          <m:r>
                            <a:rPr lang="en-US" altLang="zh-TW" sz="1800" b="1">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 </m:t>
                          </m:r>
                          <m:r>
                            <a:rPr lang="en-US" altLang="zh-TW" sz="1800" i="1">
                              <a:solidFill>
                                <a:srgbClr val="7030A0"/>
                              </a:solidFill>
                              <a:effectLst/>
                              <a:latin typeface="Cambria Math" panose="02040503050406030204" pitchFamily="18" charset="0"/>
                            </a:rPr>
                            <m:t>𝑆</m:t>
                          </m:r>
                          <m:r>
                            <a:rPr lang="en-US" altLang="zh-TW" sz="1800" i="1">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𝜏</m:t>
                          </m:r>
                        </m:e>
                      </m:d>
                      <m:r>
                        <a:rPr lang="en-US" altLang="zh-TW" sz="1800" b="0" i="1" smtClean="0">
                          <a:solidFill>
                            <a:srgbClr val="7030A0"/>
                          </a:solidFill>
                          <a:effectLst/>
                          <a:latin typeface="Cambria Math" panose="02040503050406030204" pitchFamily="18" charset="0"/>
                        </a:rPr>
                        <m:t>+</m:t>
                      </m:r>
                      <m:r>
                        <a:rPr lang="en-US" altLang="zh-TW" sz="1800" b="0" i="1" smtClean="0">
                          <a:solidFill>
                            <a:srgbClr val="7030A0"/>
                          </a:solidFill>
                          <a:effectLst/>
                          <a:latin typeface="Cambria Math" panose="02040503050406030204" pitchFamily="18" charset="0"/>
                          <a:ea typeface="Cambria Math" panose="02040503050406030204" pitchFamily="18" charset="0"/>
                        </a:rPr>
                        <m:t>∆</m:t>
                      </m:r>
                      <m:r>
                        <a:rPr lang="en-US" altLang="zh-TW" sz="1800" i="1">
                          <a:solidFill>
                            <a:srgbClr val="7030A0"/>
                          </a:solidFill>
                          <a:effectLst/>
                          <a:latin typeface="Cambria Math" panose="02040503050406030204" pitchFamily="18" charset="0"/>
                        </a:rPr>
                        <m:t>𝐴</m:t>
                      </m:r>
                    </m:oMath>
                  </m:oMathPara>
                </a14:m>
                <a:endParaRPr lang="en-US" altLang="zh-TW" sz="1800" dirty="0" smtClean="0">
                  <a:solidFill>
                    <a:srgbClr val="7030A0"/>
                  </a:solidFill>
                  <a:effectLst/>
                </a:endParaRPr>
              </a:p>
              <a:p>
                <a:pPr>
                  <a:buNone/>
                </a:pPr>
                <a:r>
                  <a:rPr lang="en-US" altLang="zh-TW" sz="1800" dirty="0" smtClean="0">
                    <a:solidFill>
                      <a:srgbClr val="7030A0"/>
                    </a:solidFill>
                    <a:effectLst/>
                  </a:rPr>
                  <a:t>     for all possible values of rotation and size change</a:t>
                </a:r>
              </a:p>
              <a:p>
                <a:pPr>
                  <a:buNone/>
                </a:pPr>
                <a14:m>
                  <m:oMathPara xmlns:m="http://schemas.openxmlformats.org/officeDocument/2006/math">
                    <m:oMathParaPr>
                      <m:jc m:val="centerGroup"/>
                    </m:oMathParaPr>
                    <m:oMath xmlns:m="http://schemas.openxmlformats.org/officeDocument/2006/math">
                      <m:sSubSup>
                        <m:sSubSupPr>
                          <m:ctrlPr>
                            <a:rPr lang="en-US" altLang="zh-TW" sz="1800" i="1" smtClean="0">
                              <a:solidFill>
                                <a:srgbClr val="7030A0"/>
                              </a:solidFill>
                              <a:effectLst/>
                              <a:latin typeface="Cambria Math" panose="02040503050406030204" pitchFamily="18" charset="0"/>
                            </a:rPr>
                          </m:ctrlPr>
                        </m:sSubSupPr>
                        <m:e>
                          <m:r>
                            <a:rPr lang="en-US" altLang="zh-TW" sz="1800" b="0" i="1" smtClean="0">
                              <a:solidFill>
                                <a:srgbClr val="7030A0"/>
                              </a:solidFill>
                              <a:effectLst/>
                              <a:latin typeface="Cambria Math" panose="02040503050406030204" pitchFamily="18" charset="0"/>
                            </a:rPr>
                            <m:t>𝑥</m:t>
                          </m:r>
                        </m:e>
                        <m:sub>
                          <m:r>
                            <a:rPr lang="en-US" altLang="zh-TW" sz="1800" b="0" i="1" smtClean="0">
                              <a:solidFill>
                                <a:srgbClr val="7030A0"/>
                              </a:solidFill>
                              <a:effectLst/>
                              <a:latin typeface="Cambria Math" panose="02040503050406030204" pitchFamily="18" charset="0"/>
                            </a:rPr>
                            <m:t>1</m:t>
                          </m:r>
                        </m:sub>
                        <m:sup>
                          <m:r>
                            <a:rPr lang="en-US" altLang="zh-TW" sz="1800" b="0" i="1" smtClean="0">
                              <a:solidFill>
                                <a:srgbClr val="7030A0"/>
                              </a:solidFill>
                              <a:effectLst/>
                              <a:latin typeface="Cambria Math" panose="02040503050406030204" pitchFamily="18" charset="0"/>
                            </a:rPr>
                            <m:t>𝑅</m:t>
                          </m:r>
                        </m:sup>
                      </m:sSubSup>
                      <m:r>
                        <a:rPr lang="en-US" altLang="zh-TW" sz="1800" b="0" i="1" smtClean="0">
                          <a:solidFill>
                            <a:srgbClr val="7030A0"/>
                          </a:solidFill>
                          <a:effectLst/>
                          <a:latin typeface="Cambria Math" panose="02040503050406030204" pitchFamily="18" charset="0"/>
                        </a:rPr>
                        <m:t>=</m:t>
                      </m:r>
                      <m:sSub>
                        <m:sSubPr>
                          <m:ctrlPr>
                            <a:rPr lang="en-US" altLang="zh-TW" sz="1800" i="1">
                              <a:solidFill>
                                <a:srgbClr val="7030A0"/>
                              </a:solidFill>
                              <a:effectLst/>
                              <a:latin typeface="Cambria Math" panose="02040503050406030204" pitchFamily="18" charset="0"/>
                            </a:rPr>
                          </m:ctrlPr>
                        </m:sSubPr>
                        <m:e>
                          <m:r>
                            <a:rPr lang="en-US" altLang="zh-TW" sz="1800" i="1">
                              <a:solidFill>
                                <a:srgbClr val="7030A0"/>
                              </a:solidFill>
                              <a:effectLst/>
                              <a:latin typeface="Cambria Math" panose="02040503050406030204" pitchFamily="18" charset="0"/>
                            </a:rPr>
                            <m:t>𝑥</m:t>
                          </m:r>
                        </m:e>
                        <m:sub>
                          <m:r>
                            <a:rPr lang="en-US" altLang="zh-TW" sz="1800" i="1">
                              <a:solidFill>
                                <a:srgbClr val="7030A0"/>
                              </a:solidFill>
                              <a:effectLst/>
                              <a:latin typeface="Cambria Math" panose="02040503050406030204" pitchFamily="18" charset="0"/>
                            </a:rPr>
                            <m:t>1</m:t>
                          </m:r>
                        </m:sub>
                      </m:sSub>
                      <m:r>
                        <a:rPr lang="en-US" altLang="zh-TW" sz="1800" b="0" i="1" smtClean="0">
                          <a:solidFill>
                            <a:srgbClr val="7030A0"/>
                          </a:solidFill>
                          <a:effectLst/>
                          <a:latin typeface="Cambria Math" panose="02040503050406030204" pitchFamily="18" charset="0"/>
                        </a:rPr>
                        <m:t>+</m:t>
                      </m:r>
                      <m:r>
                        <a:rPr lang="en-US" altLang="zh-TW" sz="1800" b="0" i="1" smtClean="0">
                          <a:solidFill>
                            <a:srgbClr val="7030A0"/>
                          </a:solidFill>
                          <a:effectLst/>
                          <a:latin typeface="Cambria Math" panose="02040503050406030204" pitchFamily="18" charset="0"/>
                        </a:rPr>
                        <m:t>𝑟</m:t>
                      </m:r>
                      <m:d>
                        <m:dPr>
                          <m:ctrlPr>
                            <a:rPr lang="en-US" altLang="zh-TW" sz="1800" b="0" i="1" smtClean="0">
                              <a:solidFill>
                                <a:srgbClr val="7030A0"/>
                              </a:solidFill>
                              <a:effectLst/>
                              <a:latin typeface="Cambria Math" panose="02040503050406030204" pitchFamily="18" charset="0"/>
                            </a:rPr>
                          </m:ctrlPr>
                        </m:dPr>
                        <m:e>
                          <m:r>
                            <a:rPr lang="zh-TW" altLang="en-US" sz="1800" b="0" i="1" smtClean="0">
                              <a:solidFill>
                                <a:srgbClr val="7030A0"/>
                              </a:solidFill>
                              <a:effectLst/>
                              <a:latin typeface="Cambria Math" panose="02040503050406030204" pitchFamily="18" charset="0"/>
                            </a:rPr>
                            <m:t>𝜙</m:t>
                          </m:r>
                          <m:r>
                            <a:rPr lang="en-US" altLang="zh-TW" sz="1800" b="0" i="1" smtClean="0">
                              <a:solidFill>
                                <a:srgbClr val="7030A0"/>
                              </a:solidFill>
                              <a:effectLst/>
                              <a:latin typeface="Cambria Math" panose="02040503050406030204" pitchFamily="18" charset="0"/>
                            </a:rPr>
                            <m:t>+</m:t>
                          </m:r>
                          <m:r>
                            <a:rPr lang="zh-TW" altLang="en-US" sz="1800" b="0" i="1" smtClean="0">
                              <a:solidFill>
                                <a:srgbClr val="7030A0"/>
                              </a:solidFill>
                              <a:effectLst/>
                              <a:latin typeface="Cambria Math" panose="02040503050406030204" pitchFamily="18" charset="0"/>
                            </a:rPr>
                            <m:t>𝜏</m:t>
                          </m:r>
                        </m:e>
                      </m:d>
                      <m:r>
                        <a:rPr lang="en-US" altLang="zh-TW" sz="1800" b="0" i="1" smtClean="0">
                          <a:solidFill>
                            <a:srgbClr val="7030A0"/>
                          </a:solidFill>
                          <a:effectLst/>
                          <a:latin typeface="Cambria Math" panose="02040503050406030204" pitchFamily="18" charset="0"/>
                        </a:rPr>
                        <m:t>𝑆</m:t>
                      </m:r>
                      <m:r>
                        <m:rPr>
                          <m:sty m:val="p"/>
                        </m:rPr>
                        <a:rPr lang="en-US" altLang="zh-TW" sz="1800" b="0" i="0" smtClean="0">
                          <a:solidFill>
                            <a:srgbClr val="7030A0"/>
                          </a:solidFill>
                          <a:effectLst/>
                          <a:latin typeface="Cambria Math" panose="02040503050406030204" pitchFamily="18" charset="0"/>
                        </a:rPr>
                        <m:t>cos</m:t>
                      </m:r>
                      <m:r>
                        <a:rPr lang="en-US" altLang="zh-TW" sz="1800" b="0" i="1" smtClean="0">
                          <a:solidFill>
                            <a:srgbClr val="7030A0"/>
                          </a:solidFill>
                          <a:effectLst/>
                          <a:latin typeface="Cambria Math" panose="02040503050406030204" pitchFamily="18" charset="0"/>
                        </a:rPr>
                        <m:t>(</m:t>
                      </m:r>
                      <m:r>
                        <a:rPr lang="zh-TW" altLang="en-US" sz="1800" b="0" i="1" smtClean="0">
                          <a:solidFill>
                            <a:srgbClr val="7030A0"/>
                          </a:solidFill>
                          <a:effectLst/>
                          <a:latin typeface="Cambria Math" panose="02040503050406030204" pitchFamily="18" charset="0"/>
                        </a:rPr>
                        <m:t>𝛼</m:t>
                      </m:r>
                      <m:r>
                        <a:rPr lang="en-US" altLang="zh-TW" sz="1800" b="0" i="1" smtClean="0">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𝜙</m:t>
                      </m:r>
                      <m:r>
                        <a:rPr lang="en-US" altLang="zh-TW" sz="1800" i="1">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𝜏</m:t>
                      </m:r>
                      <m:r>
                        <a:rPr lang="en-US" altLang="zh-TW" sz="1800" b="0" i="1" smtClean="0">
                          <a:solidFill>
                            <a:srgbClr val="7030A0"/>
                          </a:solidFill>
                          <a:effectLst/>
                          <a:latin typeface="Cambria Math" panose="02040503050406030204" pitchFamily="18" charset="0"/>
                        </a:rPr>
                        <m:t>))</m:t>
                      </m:r>
                    </m:oMath>
                  </m:oMathPara>
                </a14:m>
                <a:endParaRPr lang="en-US" altLang="zh-TW" sz="1800" dirty="0" smtClean="0">
                  <a:solidFill>
                    <a:srgbClr val="7030A0"/>
                  </a:solidFill>
                  <a:effectLst/>
                </a:endParaRPr>
              </a:p>
              <a:p>
                <a:pPr>
                  <a:buNone/>
                </a:pPr>
                <a14:m>
                  <m:oMathPara xmlns:m="http://schemas.openxmlformats.org/officeDocument/2006/math">
                    <m:oMathParaPr>
                      <m:jc m:val="centerGroup"/>
                    </m:oMathParaPr>
                    <m:oMath xmlns:m="http://schemas.openxmlformats.org/officeDocument/2006/math">
                      <m:r>
                        <a:rPr lang="en-US" altLang="zh-TW" sz="1800" b="0" i="1" smtClean="0">
                          <a:solidFill>
                            <a:srgbClr val="7030A0"/>
                          </a:solidFill>
                          <a:effectLst/>
                          <a:latin typeface="Cambria Math" panose="02040503050406030204" pitchFamily="18" charset="0"/>
                        </a:rPr>
                        <m:t>    </m:t>
                      </m:r>
                      <m:sSubSup>
                        <m:sSubSupPr>
                          <m:ctrlPr>
                            <a:rPr lang="en-US" altLang="zh-TW" sz="1800" i="1">
                              <a:solidFill>
                                <a:srgbClr val="7030A0"/>
                              </a:solidFill>
                              <a:effectLst/>
                              <a:latin typeface="Cambria Math" panose="02040503050406030204" pitchFamily="18" charset="0"/>
                            </a:rPr>
                          </m:ctrlPr>
                        </m:sSubSupPr>
                        <m:e>
                          <m:r>
                            <a:rPr lang="en-US" altLang="zh-TW" sz="1800" i="1">
                              <a:solidFill>
                                <a:srgbClr val="7030A0"/>
                              </a:solidFill>
                              <a:effectLst/>
                              <a:latin typeface="Cambria Math" panose="02040503050406030204" pitchFamily="18" charset="0"/>
                            </a:rPr>
                            <m:t>𝑥</m:t>
                          </m:r>
                        </m:e>
                        <m:sub>
                          <m:r>
                            <a:rPr lang="en-US" altLang="zh-TW" sz="1800" b="0" i="1" smtClean="0">
                              <a:solidFill>
                                <a:srgbClr val="7030A0"/>
                              </a:solidFill>
                              <a:effectLst/>
                              <a:latin typeface="Cambria Math" panose="02040503050406030204" pitchFamily="18" charset="0"/>
                            </a:rPr>
                            <m:t>2</m:t>
                          </m:r>
                        </m:sub>
                        <m:sup>
                          <m:r>
                            <a:rPr lang="en-US" altLang="zh-TW" sz="1800" i="1">
                              <a:solidFill>
                                <a:srgbClr val="7030A0"/>
                              </a:solidFill>
                              <a:effectLst/>
                              <a:latin typeface="Cambria Math" panose="02040503050406030204" pitchFamily="18" charset="0"/>
                            </a:rPr>
                            <m:t>𝑅</m:t>
                          </m:r>
                        </m:sup>
                      </m:sSubSup>
                      <m:r>
                        <a:rPr lang="en-US" altLang="zh-TW" sz="1800" i="1">
                          <a:solidFill>
                            <a:srgbClr val="7030A0"/>
                          </a:solidFill>
                          <a:effectLst/>
                          <a:latin typeface="Cambria Math" panose="02040503050406030204" pitchFamily="18" charset="0"/>
                        </a:rPr>
                        <m:t>=</m:t>
                      </m:r>
                      <m:sSub>
                        <m:sSubPr>
                          <m:ctrlPr>
                            <a:rPr lang="en-US" altLang="zh-TW" sz="1800" i="1">
                              <a:solidFill>
                                <a:srgbClr val="7030A0"/>
                              </a:solidFill>
                              <a:effectLst/>
                              <a:latin typeface="Cambria Math" panose="02040503050406030204" pitchFamily="18" charset="0"/>
                            </a:rPr>
                          </m:ctrlPr>
                        </m:sSubPr>
                        <m:e>
                          <m:r>
                            <a:rPr lang="en-US" altLang="zh-TW" sz="1800" i="1">
                              <a:solidFill>
                                <a:srgbClr val="7030A0"/>
                              </a:solidFill>
                              <a:effectLst/>
                              <a:latin typeface="Cambria Math" panose="02040503050406030204" pitchFamily="18" charset="0"/>
                            </a:rPr>
                            <m:t>𝑥</m:t>
                          </m:r>
                        </m:e>
                        <m:sub>
                          <m:r>
                            <a:rPr lang="en-US" altLang="zh-TW" sz="1800" b="0" i="1" smtClean="0">
                              <a:solidFill>
                                <a:srgbClr val="7030A0"/>
                              </a:solidFill>
                              <a:effectLst/>
                              <a:latin typeface="Cambria Math" panose="02040503050406030204" pitchFamily="18" charset="0"/>
                            </a:rPr>
                            <m:t>2</m:t>
                          </m:r>
                        </m:sub>
                      </m:sSub>
                      <m:r>
                        <a:rPr lang="en-US" altLang="zh-TW" sz="1800" i="1">
                          <a:solidFill>
                            <a:srgbClr val="7030A0"/>
                          </a:solidFill>
                          <a:effectLst/>
                          <a:latin typeface="Cambria Math" panose="02040503050406030204" pitchFamily="18" charset="0"/>
                        </a:rPr>
                        <m:t>+</m:t>
                      </m:r>
                      <m:r>
                        <a:rPr lang="en-US" altLang="zh-TW" sz="1800" i="1">
                          <a:solidFill>
                            <a:srgbClr val="7030A0"/>
                          </a:solidFill>
                          <a:effectLst/>
                          <a:latin typeface="Cambria Math" panose="02040503050406030204" pitchFamily="18" charset="0"/>
                        </a:rPr>
                        <m:t>𝑟</m:t>
                      </m:r>
                      <m:d>
                        <m:dPr>
                          <m:ctrlPr>
                            <a:rPr lang="en-US" altLang="zh-TW" sz="1800" i="1">
                              <a:solidFill>
                                <a:srgbClr val="7030A0"/>
                              </a:solidFill>
                              <a:effectLst/>
                              <a:latin typeface="Cambria Math" panose="02040503050406030204" pitchFamily="18" charset="0"/>
                            </a:rPr>
                          </m:ctrlPr>
                        </m:dPr>
                        <m:e>
                          <m:r>
                            <a:rPr lang="zh-TW" altLang="en-US" sz="1800" i="1">
                              <a:solidFill>
                                <a:srgbClr val="7030A0"/>
                              </a:solidFill>
                              <a:effectLst/>
                              <a:latin typeface="Cambria Math" panose="02040503050406030204" pitchFamily="18" charset="0"/>
                            </a:rPr>
                            <m:t>𝜙</m:t>
                          </m:r>
                          <m:r>
                            <a:rPr lang="en-US" altLang="zh-TW" sz="1800" i="1">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𝜏</m:t>
                          </m:r>
                        </m:e>
                      </m:d>
                      <m:r>
                        <a:rPr lang="en-US" altLang="zh-TW" sz="1800" i="1">
                          <a:solidFill>
                            <a:srgbClr val="7030A0"/>
                          </a:solidFill>
                          <a:effectLst/>
                          <a:latin typeface="Cambria Math" panose="02040503050406030204" pitchFamily="18" charset="0"/>
                        </a:rPr>
                        <m:t>𝑆</m:t>
                      </m:r>
                      <m:r>
                        <m:rPr>
                          <m:sty m:val="p"/>
                        </m:rPr>
                        <a:rPr lang="en-US" altLang="zh-TW" sz="1800" b="0" i="0" smtClean="0">
                          <a:solidFill>
                            <a:srgbClr val="7030A0"/>
                          </a:solidFill>
                          <a:effectLst/>
                          <a:latin typeface="Cambria Math" panose="02040503050406030204" pitchFamily="18" charset="0"/>
                        </a:rPr>
                        <m:t>sin</m:t>
                      </m:r>
                      <m:r>
                        <a:rPr lang="en-US" altLang="zh-TW" sz="1800" i="1">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𝛼</m:t>
                      </m:r>
                      <m:r>
                        <a:rPr lang="en-US" altLang="zh-TW" sz="1800" i="1">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𝜙</m:t>
                      </m:r>
                      <m:r>
                        <a:rPr lang="en-US" altLang="zh-TW" sz="1800" i="1">
                          <a:solidFill>
                            <a:srgbClr val="7030A0"/>
                          </a:solidFill>
                          <a:effectLst/>
                          <a:latin typeface="Cambria Math" panose="02040503050406030204" pitchFamily="18" charset="0"/>
                        </a:rPr>
                        <m:t>+</m:t>
                      </m:r>
                      <m:r>
                        <a:rPr lang="zh-TW" altLang="en-US" sz="1800" i="1">
                          <a:solidFill>
                            <a:srgbClr val="7030A0"/>
                          </a:solidFill>
                          <a:effectLst/>
                          <a:latin typeface="Cambria Math" panose="02040503050406030204" pitchFamily="18" charset="0"/>
                        </a:rPr>
                        <m:t>𝜏</m:t>
                      </m:r>
                      <m:r>
                        <a:rPr lang="en-US" altLang="zh-TW" sz="1800" i="1">
                          <a:solidFill>
                            <a:srgbClr val="7030A0"/>
                          </a:solidFill>
                          <a:effectLst/>
                          <a:latin typeface="Cambria Math" panose="02040503050406030204" pitchFamily="18" charset="0"/>
                        </a:rPr>
                        <m:t>))</m:t>
                      </m:r>
                    </m:oMath>
                  </m:oMathPara>
                </a14:m>
                <a:endParaRPr lang="en-US" altLang="zh-TW" sz="1800" dirty="0">
                  <a:solidFill>
                    <a:srgbClr val="7030A0"/>
                  </a:solidFill>
                  <a:effectLst/>
                </a:endParaRPr>
              </a:p>
              <a:p>
                <a:pPr>
                  <a:buNone/>
                </a:pPr>
                <a:r>
                  <a:rPr lang="en-US" altLang="zh-TW" sz="1800" dirty="0" smtClean="0">
                    <a:solidFill>
                      <a:srgbClr val="7030A0"/>
                    </a:solidFill>
                    <a:effectLst/>
                  </a:rPr>
                  <a:t>4. The location of suitable regions is given by local maxima in </a:t>
                </a:r>
                <a14:m>
                  <m:oMath xmlns:m="http://schemas.openxmlformats.org/officeDocument/2006/math">
                    <m:r>
                      <a:rPr lang="en-US" altLang="zh-TW" sz="1800" i="1">
                        <a:solidFill>
                          <a:srgbClr val="7030A0"/>
                        </a:solidFill>
                        <a:effectLst/>
                        <a:latin typeface="Cambria Math" panose="02040503050406030204" pitchFamily="18" charset="0"/>
                      </a:rPr>
                      <m:t>𝐴</m:t>
                    </m:r>
                  </m:oMath>
                </a14:m>
                <a:r>
                  <a:rPr lang="en-US" altLang="zh-TW" sz="1800" dirty="0" smtClean="0">
                    <a:solidFill>
                      <a:srgbClr val="7030A0"/>
                    </a:solidFill>
                    <a:effectLst/>
                  </a:rPr>
                  <a:t>.</a:t>
                </a:r>
              </a:p>
            </p:txBody>
          </p:sp>
        </mc:Choice>
        <mc:Fallback xmlns="">
          <p:sp>
            <p:nvSpPr>
              <p:cNvPr id="9" name="內容版面配置區 5"/>
              <p:cNvSpPr txBox="1">
                <a:spLocks noRot="1" noChangeAspect="1" noMove="1" noResize="1" noEditPoints="1" noAdjustHandles="1" noChangeArrowheads="1" noChangeShapeType="1" noTextEdit="1"/>
              </p:cNvSpPr>
              <p:nvPr/>
            </p:nvSpPr>
            <p:spPr>
              <a:xfrm>
                <a:off x="381000" y="2368253"/>
                <a:ext cx="8534400" cy="4067841"/>
              </a:xfrm>
              <a:prstGeom prst="rect">
                <a:avLst/>
              </a:prstGeom>
              <a:blipFill>
                <a:blip r:embed="rId3"/>
                <a:stretch>
                  <a:fillRect l="-786" t="-749" b="-13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17410292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16</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p:txBody>
              <a:bodyPr>
                <a:normAutofit lnSpcReduction="10000"/>
              </a:bodyPr>
              <a:lstStyle/>
              <a:p>
                <a:r>
                  <a:rPr lang="en-US" altLang="zh-TW" sz="2000" dirty="0" smtClean="0">
                    <a:solidFill>
                      <a:srgbClr val="FFC000"/>
                    </a:solidFill>
                  </a:rPr>
                  <a:t>Region growing techniques </a:t>
                </a:r>
                <a:r>
                  <a:rPr lang="en-US" altLang="zh-TW" sz="2000" dirty="0" smtClean="0"/>
                  <a:t>are generally </a:t>
                </a:r>
                <a:r>
                  <a:rPr lang="en-US" altLang="zh-TW" sz="2000" dirty="0" smtClean="0">
                    <a:solidFill>
                      <a:srgbClr val="FFC000"/>
                    </a:solidFill>
                  </a:rPr>
                  <a:t>better</a:t>
                </a:r>
                <a:r>
                  <a:rPr lang="en-US" altLang="zh-TW" sz="2000" dirty="0" smtClean="0"/>
                  <a:t> in noisy images, where borders are extremely difficult to detect.</a:t>
                </a:r>
              </a:p>
              <a:p>
                <a:r>
                  <a:rPr lang="en-US" altLang="zh-TW" sz="2000" dirty="0" smtClean="0">
                    <a:solidFill>
                      <a:srgbClr val="FFFF00"/>
                    </a:solidFill>
                  </a:rPr>
                  <a:t>Homogeneity (</a:t>
                </a:r>
                <a:r>
                  <a:rPr lang="zh-TW" altLang="en-US" sz="1800" dirty="0">
                    <a:solidFill>
                      <a:srgbClr val="FFFF00"/>
                    </a:solidFill>
                  </a:rPr>
                  <a:t>同質性</a:t>
                </a:r>
                <a:r>
                  <a:rPr lang="en-US" altLang="zh-TW" sz="2000" dirty="0">
                    <a:solidFill>
                      <a:srgbClr val="FFFF00"/>
                    </a:solidFill>
                  </a:rPr>
                  <a:t>) </a:t>
                </a:r>
                <a:r>
                  <a:rPr lang="en-US" altLang="zh-TW" sz="2000" dirty="0"/>
                  <a:t>is </a:t>
                </a:r>
                <a:r>
                  <a:rPr lang="en-US" altLang="zh-TW" sz="2000" dirty="0" smtClean="0"/>
                  <a:t>an important property of regions.</a:t>
                </a:r>
              </a:p>
              <a:p>
                <a:r>
                  <a:rPr lang="en-US" altLang="zh-TW" sz="2000" dirty="0" smtClean="0"/>
                  <a:t>The criteria for homogeneity can be based on gray-level, color, texture, shape, model, etc.</a:t>
                </a:r>
              </a:p>
              <a:p>
                <a:r>
                  <a:rPr lang="en-US" altLang="zh-TW" sz="2000" dirty="0" smtClean="0"/>
                  <a:t>Region must satisfy the conditions:</a:t>
                </a:r>
              </a:p>
              <a:p>
                <a:pPr marL="0" indent="0">
                  <a:buNone/>
                </a:pPr>
                <a14:m>
                  <m:oMathPara xmlns:m="http://schemas.openxmlformats.org/officeDocument/2006/math">
                    <m:oMathParaPr>
                      <m:jc m:val="centerGroup"/>
                    </m:oMathParaPr>
                    <m:oMath xmlns:m="http://schemas.openxmlformats.org/officeDocument/2006/math">
                      <m:r>
                        <a:rPr lang="en-US" altLang="zh-TW" sz="2000" i="1" dirty="0">
                          <a:latin typeface="Cambria Math" panose="02040503050406030204" pitchFamily="18" charset="0"/>
                          <a:ea typeface="Cambria Math" panose="02040503050406030204" pitchFamily="18" charset="0"/>
                        </a:rPr>
                        <m:t>𝐻</m:t>
                      </m:r>
                      <m:d>
                        <m:dPr>
                          <m:ctrlPr>
                            <a:rPr lang="en-US" altLang="zh-TW" sz="2000" i="1" dirty="0">
                              <a:latin typeface="Cambria Math" panose="02040503050406030204" pitchFamily="18" charset="0"/>
                              <a:ea typeface="Cambria Math" panose="02040503050406030204" pitchFamily="18" charset="0"/>
                            </a:rPr>
                          </m:ctrlPr>
                        </m:dPr>
                        <m:e>
                          <m:sSub>
                            <m:sSubPr>
                              <m:ctrlPr>
                                <a:rPr lang="en-US" altLang="zh-TW" sz="2000" i="1" dirty="0">
                                  <a:latin typeface="Cambria Math" panose="02040503050406030204" pitchFamily="18" charset="0"/>
                                  <a:ea typeface="Cambria Math" panose="02040503050406030204" pitchFamily="18" charset="0"/>
                                </a:rPr>
                              </m:ctrlPr>
                            </m:sSubPr>
                            <m:e>
                              <m:r>
                                <a:rPr lang="en-US" altLang="zh-TW" sz="2000" i="1" dirty="0">
                                  <a:latin typeface="Cambria Math" panose="02040503050406030204" pitchFamily="18" charset="0"/>
                                  <a:ea typeface="Cambria Math" panose="02040503050406030204" pitchFamily="18" charset="0"/>
                                </a:rPr>
                                <m:t>𝑅</m:t>
                              </m:r>
                            </m:e>
                            <m:sub>
                              <m:r>
                                <a:rPr lang="en-US" altLang="zh-TW" sz="2000" i="1" dirty="0">
                                  <a:latin typeface="Cambria Math" panose="02040503050406030204" pitchFamily="18" charset="0"/>
                                  <a:ea typeface="Cambria Math" panose="02040503050406030204" pitchFamily="18" charset="0"/>
                                </a:rPr>
                                <m:t>𝑖</m:t>
                              </m:r>
                            </m:sub>
                          </m:sSub>
                        </m:e>
                      </m:d>
                      <m:r>
                        <a:rPr lang="en-US" altLang="zh-TW" sz="2000" b="0" i="1" dirty="0" smtClean="0">
                          <a:latin typeface="Cambria Math" panose="02040503050406030204" pitchFamily="18" charset="0"/>
                          <a:ea typeface="Cambria Math" panose="02040503050406030204" pitchFamily="18" charset="0"/>
                        </a:rPr>
                        <m:t>=</m:t>
                      </m:r>
                      <m:r>
                        <m:rPr>
                          <m:sty m:val="p"/>
                        </m:rPr>
                        <a:rPr lang="en-US" altLang="zh-TW" sz="2000" b="0" i="0" dirty="0" smtClean="0">
                          <a:latin typeface="Cambria Math" panose="02040503050406030204" pitchFamily="18" charset="0"/>
                          <a:ea typeface="Cambria Math" panose="02040503050406030204" pitchFamily="18" charset="0"/>
                        </a:rPr>
                        <m:t>TRUE</m:t>
                      </m:r>
                      <m:r>
                        <a:rPr lang="en-US" altLang="zh-TW" sz="2000" b="0" i="1" dirty="0" smtClean="0">
                          <a:latin typeface="Cambria Math" panose="02040503050406030204" pitchFamily="18" charset="0"/>
                          <a:ea typeface="Cambria Math" panose="02040503050406030204" pitchFamily="18" charset="0"/>
                        </a:rPr>
                        <m:t>,             </m:t>
                      </m:r>
                      <m:r>
                        <a:rPr lang="en-US" altLang="zh-TW" sz="2000" b="0" i="1" dirty="0" smtClean="0">
                          <a:latin typeface="Cambria Math" panose="02040503050406030204" pitchFamily="18" charset="0"/>
                          <a:ea typeface="Cambria Math" panose="02040503050406030204" pitchFamily="18" charset="0"/>
                        </a:rPr>
                        <m:t>𝑖</m:t>
                      </m:r>
                      <m:r>
                        <a:rPr lang="en-US" altLang="zh-TW" sz="2000" b="0" i="1" dirty="0" smtClean="0">
                          <a:latin typeface="Cambria Math" panose="02040503050406030204" pitchFamily="18" charset="0"/>
                          <a:ea typeface="Cambria Math" panose="02040503050406030204" pitchFamily="18" charset="0"/>
                        </a:rPr>
                        <m:t>=1,2,…,</m:t>
                      </m:r>
                      <m:r>
                        <a:rPr lang="en-US" altLang="zh-TW" sz="2000" b="0" i="1" dirty="0" smtClean="0">
                          <a:latin typeface="Cambria Math" panose="02040503050406030204" pitchFamily="18" charset="0"/>
                          <a:ea typeface="Cambria Math" panose="02040503050406030204" pitchFamily="18" charset="0"/>
                        </a:rPr>
                        <m:t>𝑆</m:t>
                      </m:r>
                      <m:r>
                        <a:rPr lang="en-US" altLang="zh-TW" sz="2000" b="0" i="1" dirty="0" smtClean="0">
                          <a:latin typeface="Cambria Math" panose="02040503050406030204" pitchFamily="18" charset="0"/>
                          <a:ea typeface="Cambria Math" panose="02040503050406030204" pitchFamily="18" charset="0"/>
                        </a:rPr>
                        <m:t>             (6.22)</m:t>
                      </m:r>
                    </m:oMath>
                  </m:oMathPara>
                </a14:m>
                <a:endParaRPr lang="en-US" altLang="zh-TW" sz="2000" b="0" i="1" dirty="0" smtClean="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sz="2000" i="1" dirty="0">
                          <a:latin typeface="Cambria Math" panose="02040503050406030204" pitchFamily="18" charset="0"/>
                          <a:ea typeface="Cambria Math" panose="02040503050406030204" pitchFamily="18" charset="0"/>
                        </a:rPr>
                        <m:t>𝐻</m:t>
                      </m:r>
                      <m:d>
                        <m:dPr>
                          <m:ctrlPr>
                            <a:rPr lang="en-US" altLang="zh-TW" sz="2000" i="1" dirty="0">
                              <a:latin typeface="Cambria Math" panose="02040503050406030204" pitchFamily="18" charset="0"/>
                              <a:ea typeface="Cambria Math" panose="02040503050406030204" pitchFamily="18" charset="0"/>
                            </a:rPr>
                          </m:ctrlPr>
                        </m:dPr>
                        <m:e>
                          <m:sSub>
                            <m:sSubPr>
                              <m:ctrlPr>
                                <a:rPr lang="en-US" altLang="zh-TW" sz="2000" i="1" dirty="0">
                                  <a:latin typeface="Cambria Math" panose="02040503050406030204" pitchFamily="18" charset="0"/>
                                  <a:ea typeface="Cambria Math" panose="02040503050406030204" pitchFamily="18" charset="0"/>
                                </a:rPr>
                              </m:ctrlPr>
                            </m:sSubPr>
                            <m:e>
                              <m:r>
                                <a:rPr lang="en-US" altLang="zh-TW" sz="2000" i="1" dirty="0">
                                  <a:latin typeface="Cambria Math" panose="02040503050406030204" pitchFamily="18" charset="0"/>
                                  <a:ea typeface="Cambria Math" panose="02040503050406030204" pitchFamily="18" charset="0"/>
                                </a:rPr>
                                <m:t>𝑅</m:t>
                              </m:r>
                            </m:e>
                            <m:sub>
                              <m:r>
                                <a:rPr lang="en-US" altLang="zh-TW" sz="2000" i="1" dirty="0">
                                  <a:latin typeface="Cambria Math" panose="02040503050406030204" pitchFamily="18" charset="0"/>
                                  <a:ea typeface="Cambria Math" panose="02040503050406030204" pitchFamily="18" charset="0"/>
                                </a:rPr>
                                <m:t>𝑖</m:t>
                              </m:r>
                            </m:sub>
                          </m:sSub>
                          <m:r>
                            <a:rPr lang="en-US" altLang="zh-TW" sz="2000" i="1" dirty="0" smtClean="0">
                              <a:latin typeface="Cambria Math" panose="02040503050406030204" pitchFamily="18" charset="0"/>
                              <a:ea typeface="Cambria Math" panose="02040503050406030204" pitchFamily="18" charset="0"/>
                            </a:rPr>
                            <m:t>∪</m:t>
                          </m:r>
                          <m:sSub>
                            <m:sSubPr>
                              <m:ctrlPr>
                                <a:rPr lang="en-US" altLang="zh-TW" sz="2000" i="1" dirty="0">
                                  <a:latin typeface="Cambria Math" panose="02040503050406030204" pitchFamily="18" charset="0"/>
                                  <a:ea typeface="Cambria Math" panose="02040503050406030204" pitchFamily="18" charset="0"/>
                                </a:rPr>
                              </m:ctrlPr>
                            </m:sSubPr>
                            <m:e>
                              <m:r>
                                <a:rPr lang="en-US" altLang="zh-TW" sz="2000" i="1" dirty="0">
                                  <a:latin typeface="Cambria Math" panose="02040503050406030204" pitchFamily="18" charset="0"/>
                                  <a:ea typeface="Cambria Math" panose="02040503050406030204" pitchFamily="18" charset="0"/>
                                </a:rPr>
                                <m:t>𝑅</m:t>
                              </m:r>
                            </m:e>
                            <m:sub>
                              <m:r>
                                <a:rPr lang="en-US" altLang="zh-TW" sz="2000" b="0" i="1" dirty="0" smtClean="0">
                                  <a:latin typeface="Cambria Math" panose="02040503050406030204" pitchFamily="18" charset="0"/>
                                  <a:ea typeface="Cambria Math" panose="02040503050406030204" pitchFamily="18" charset="0"/>
                                </a:rPr>
                                <m:t>𝑗</m:t>
                              </m:r>
                            </m:sub>
                          </m:sSub>
                        </m:e>
                      </m:d>
                      <m:r>
                        <a:rPr lang="en-US" altLang="zh-TW" sz="2000" i="1" dirty="0">
                          <a:latin typeface="Cambria Math" panose="02040503050406030204" pitchFamily="18" charset="0"/>
                          <a:ea typeface="Cambria Math" panose="02040503050406030204" pitchFamily="18" charset="0"/>
                        </a:rPr>
                        <m:t>=</m:t>
                      </m:r>
                      <m:r>
                        <m:rPr>
                          <m:sty m:val="p"/>
                        </m:rPr>
                        <a:rPr lang="en-US" altLang="zh-TW" sz="2000" b="0" i="0" dirty="0" smtClean="0">
                          <a:latin typeface="Cambria Math" panose="02040503050406030204" pitchFamily="18" charset="0"/>
                          <a:ea typeface="Cambria Math" panose="02040503050406030204" pitchFamily="18" charset="0"/>
                        </a:rPr>
                        <m:t>FALSE</m:t>
                      </m:r>
                      <m:r>
                        <a:rPr lang="en-US" altLang="zh-TW" sz="2000" i="1" dirty="0">
                          <a:latin typeface="Cambria Math" panose="02040503050406030204" pitchFamily="18" charset="0"/>
                          <a:ea typeface="Cambria Math" panose="02040503050406030204" pitchFamily="18" charset="0"/>
                        </a:rPr>
                        <m:t>,  </m:t>
                      </m:r>
                      <m:r>
                        <a:rPr lang="en-US" altLang="zh-TW" sz="2000" b="0" i="1" dirty="0" smtClean="0">
                          <a:latin typeface="Cambria Math" panose="02040503050406030204" pitchFamily="18" charset="0"/>
                          <a:ea typeface="Cambria Math" panose="02040503050406030204" pitchFamily="18" charset="0"/>
                        </a:rPr>
                        <m:t>𝑖</m:t>
                      </m:r>
                      <m:r>
                        <a:rPr lang="en-US" altLang="zh-TW" sz="2000" b="0" i="1" dirty="0" smtClean="0">
                          <a:latin typeface="Cambria Math" panose="02040503050406030204" pitchFamily="18" charset="0"/>
                          <a:ea typeface="Cambria Math" panose="02040503050406030204" pitchFamily="18" charset="0"/>
                        </a:rPr>
                        <m:t>≠</m:t>
                      </m:r>
                      <m:r>
                        <a:rPr lang="en-US" altLang="zh-TW" sz="2000" b="0" i="1" dirty="0" smtClean="0">
                          <a:latin typeface="Cambria Math" panose="02040503050406030204" pitchFamily="18" charset="0"/>
                          <a:ea typeface="Cambria Math" panose="02040503050406030204" pitchFamily="18" charset="0"/>
                        </a:rPr>
                        <m:t>𝑗</m:t>
                      </m:r>
                      <m:r>
                        <a:rPr lang="en-US" altLang="zh-TW" sz="2000" b="0" i="1" dirty="0" smtClean="0">
                          <a:latin typeface="Cambria Math" panose="02040503050406030204" pitchFamily="18" charset="0"/>
                          <a:ea typeface="Cambria Math" panose="02040503050406030204" pitchFamily="18" charset="0"/>
                        </a:rPr>
                        <m:t>, </m:t>
                      </m:r>
                      <m:sSub>
                        <m:sSubPr>
                          <m:ctrlPr>
                            <a:rPr lang="en-US" altLang="zh-TW" sz="2000" i="1" dirty="0">
                              <a:latin typeface="Cambria Math" panose="02040503050406030204" pitchFamily="18" charset="0"/>
                              <a:ea typeface="Cambria Math" panose="02040503050406030204" pitchFamily="18" charset="0"/>
                            </a:rPr>
                          </m:ctrlPr>
                        </m:sSubPr>
                        <m:e>
                          <m:r>
                            <a:rPr lang="en-US" altLang="zh-TW" sz="2000" i="1" dirty="0">
                              <a:latin typeface="Cambria Math" panose="02040503050406030204" pitchFamily="18" charset="0"/>
                              <a:ea typeface="Cambria Math" panose="02040503050406030204" pitchFamily="18" charset="0"/>
                            </a:rPr>
                            <m:t>𝑅</m:t>
                          </m:r>
                        </m:e>
                        <m:sub>
                          <m:r>
                            <a:rPr lang="en-US" altLang="zh-TW" sz="2000" i="1" dirty="0">
                              <a:latin typeface="Cambria Math" panose="02040503050406030204" pitchFamily="18" charset="0"/>
                              <a:ea typeface="Cambria Math" panose="02040503050406030204" pitchFamily="18" charset="0"/>
                            </a:rPr>
                            <m:t>𝑖</m:t>
                          </m:r>
                        </m:sub>
                      </m:sSub>
                      <m:r>
                        <a:rPr lang="en-US" altLang="zh-TW" sz="2000" b="0" i="1" dirty="0" smtClean="0">
                          <a:latin typeface="Cambria Math" panose="02040503050406030204" pitchFamily="18" charset="0"/>
                          <a:ea typeface="Cambria Math" panose="02040503050406030204" pitchFamily="18" charset="0"/>
                        </a:rPr>
                        <m:t> </m:t>
                      </m:r>
                      <m:r>
                        <m:rPr>
                          <m:sty m:val="p"/>
                        </m:rPr>
                        <a:rPr lang="en-US" altLang="zh-TW" sz="2000" b="0" i="0" dirty="0" smtClean="0">
                          <a:latin typeface="Cambria Math" panose="02040503050406030204" pitchFamily="18" charset="0"/>
                          <a:ea typeface="Cambria Math" panose="02040503050406030204" pitchFamily="18" charset="0"/>
                        </a:rPr>
                        <m:t>adjacent</m:t>
                      </m:r>
                      <m:r>
                        <a:rPr lang="en-US" altLang="zh-TW" sz="2000" b="0" i="0" dirty="0" smtClean="0">
                          <a:latin typeface="Cambria Math" panose="02040503050406030204" pitchFamily="18" charset="0"/>
                          <a:ea typeface="Cambria Math" panose="02040503050406030204" pitchFamily="18" charset="0"/>
                        </a:rPr>
                        <m:t> </m:t>
                      </m:r>
                      <m:r>
                        <m:rPr>
                          <m:sty m:val="p"/>
                        </m:rPr>
                        <a:rPr lang="en-US" altLang="zh-TW" sz="2000" b="0" i="0" dirty="0" smtClean="0">
                          <a:latin typeface="Cambria Math" panose="02040503050406030204" pitchFamily="18" charset="0"/>
                          <a:ea typeface="Cambria Math" panose="02040503050406030204" pitchFamily="18" charset="0"/>
                        </a:rPr>
                        <m:t>to</m:t>
                      </m:r>
                      <m:r>
                        <a:rPr lang="en-US" altLang="zh-TW" sz="2000" b="0" i="0" dirty="0" smtClean="0">
                          <a:latin typeface="Cambria Math" panose="02040503050406030204" pitchFamily="18" charset="0"/>
                          <a:ea typeface="Cambria Math" panose="02040503050406030204" pitchFamily="18" charset="0"/>
                        </a:rPr>
                        <m:t> </m:t>
                      </m:r>
                      <m:sSub>
                        <m:sSubPr>
                          <m:ctrlPr>
                            <a:rPr lang="en-US" altLang="zh-TW" sz="2000" i="1" dirty="0">
                              <a:latin typeface="Cambria Math" panose="02040503050406030204" pitchFamily="18" charset="0"/>
                              <a:ea typeface="Cambria Math" panose="02040503050406030204" pitchFamily="18" charset="0"/>
                            </a:rPr>
                          </m:ctrlPr>
                        </m:sSubPr>
                        <m:e>
                          <m:r>
                            <a:rPr lang="en-US" altLang="zh-TW" sz="2000" i="1" dirty="0">
                              <a:latin typeface="Cambria Math" panose="02040503050406030204" pitchFamily="18" charset="0"/>
                              <a:ea typeface="Cambria Math" panose="02040503050406030204" pitchFamily="18" charset="0"/>
                            </a:rPr>
                            <m:t>𝑅</m:t>
                          </m:r>
                        </m:e>
                        <m:sub>
                          <m:r>
                            <a:rPr lang="en-US" altLang="zh-TW" sz="2000" i="1" dirty="0">
                              <a:latin typeface="Cambria Math" panose="02040503050406030204" pitchFamily="18" charset="0"/>
                              <a:ea typeface="Cambria Math" panose="02040503050406030204" pitchFamily="18" charset="0"/>
                            </a:rPr>
                            <m:t>𝑗</m:t>
                          </m:r>
                        </m:sub>
                      </m:sSub>
                      <m:r>
                        <a:rPr lang="en-US" altLang="zh-TW" sz="2000" b="0" i="1" dirty="0" smtClean="0">
                          <a:latin typeface="Cambria Math" panose="02040503050406030204" pitchFamily="18" charset="0"/>
                          <a:ea typeface="Cambria Math" panose="02040503050406030204" pitchFamily="18" charset="0"/>
                        </a:rPr>
                        <m:t>      </m:t>
                      </m:r>
                    </m:oMath>
                  </m:oMathPara>
                </a14:m>
                <a:endParaRPr lang="en-US" altLang="zh-TW" sz="2000" dirty="0">
                  <a:ea typeface="Cambria Math" panose="02040503050406030204" pitchFamily="18" charset="0"/>
                </a:endParaRPr>
              </a:p>
              <a:p>
                <a:pPr marL="0" indent="0">
                  <a:buNone/>
                </a:pPr>
                <a:r>
                  <a:rPr lang="en-US" altLang="zh-TW" sz="2000" dirty="0">
                    <a:ea typeface="Cambria Math" panose="02040503050406030204" pitchFamily="18" charset="0"/>
                  </a:rPr>
                  <a:t> </a:t>
                </a:r>
                <a:r>
                  <a:rPr lang="en-US" altLang="zh-TW" sz="2000" dirty="0" smtClean="0">
                    <a:ea typeface="Cambria Math" panose="02040503050406030204" pitchFamily="18" charset="0"/>
                  </a:rPr>
                  <a:t>   where </a:t>
                </a:r>
                <a14:m>
                  <m:oMath xmlns:m="http://schemas.openxmlformats.org/officeDocument/2006/math">
                    <m:r>
                      <a:rPr lang="en-US" altLang="zh-TW" sz="2000" i="1" dirty="0">
                        <a:latin typeface="Cambria Math" panose="02040503050406030204" pitchFamily="18" charset="0"/>
                        <a:ea typeface="Cambria Math" panose="02040503050406030204" pitchFamily="18" charset="0"/>
                      </a:rPr>
                      <m:t>𝑆</m:t>
                    </m:r>
                  </m:oMath>
                </a14:m>
                <a:r>
                  <a:rPr lang="en-US" altLang="zh-TW" sz="2000" dirty="0" smtClean="0">
                    <a:ea typeface="Cambria Math" panose="02040503050406030204" pitchFamily="18" charset="0"/>
                  </a:rPr>
                  <a:t> is the total number of regions in an image</a:t>
                </a:r>
                <a:endParaRPr lang="en-US" altLang="zh-TW" sz="2000" dirty="0">
                  <a:ea typeface="Cambria Math" panose="02040503050406030204" pitchFamily="18" charset="0"/>
                </a:endParaRPr>
              </a:p>
              <a:p>
                <a:pPr marL="0" indent="0">
                  <a:buNone/>
                </a:pPr>
                <a:r>
                  <a:rPr lang="en-US" altLang="zh-TW" sz="2000" b="0" dirty="0" smtClean="0">
                    <a:ea typeface="Cambria Math" panose="02040503050406030204" pitchFamily="18" charset="0"/>
                  </a:rPr>
                  <a:t>                </a:t>
                </a:r>
                <a14:m>
                  <m:oMath xmlns:m="http://schemas.openxmlformats.org/officeDocument/2006/math">
                    <m:r>
                      <a:rPr lang="en-US" altLang="zh-TW" sz="2000" i="1" dirty="0">
                        <a:latin typeface="Cambria Math" panose="02040503050406030204" pitchFamily="18" charset="0"/>
                        <a:ea typeface="Cambria Math" panose="02040503050406030204" pitchFamily="18" charset="0"/>
                      </a:rPr>
                      <m:t>𝐻</m:t>
                    </m:r>
                    <m:d>
                      <m:dPr>
                        <m:ctrlPr>
                          <a:rPr lang="en-US" altLang="zh-TW" sz="2000" i="1" dirty="0">
                            <a:latin typeface="Cambria Math" panose="02040503050406030204" pitchFamily="18" charset="0"/>
                            <a:ea typeface="Cambria Math" panose="02040503050406030204" pitchFamily="18" charset="0"/>
                          </a:rPr>
                        </m:ctrlPr>
                      </m:dPr>
                      <m:e>
                        <m:sSub>
                          <m:sSubPr>
                            <m:ctrlPr>
                              <a:rPr lang="en-US" altLang="zh-TW" sz="2000" i="1" dirty="0">
                                <a:latin typeface="Cambria Math" panose="02040503050406030204" pitchFamily="18" charset="0"/>
                                <a:ea typeface="Cambria Math" panose="02040503050406030204" pitchFamily="18" charset="0"/>
                              </a:rPr>
                            </m:ctrlPr>
                          </m:sSubPr>
                          <m:e>
                            <m:r>
                              <a:rPr lang="en-US" altLang="zh-TW" sz="2000" i="1" dirty="0">
                                <a:latin typeface="Cambria Math" panose="02040503050406030204" pitchFamily="18" charset="0"/>
                                <a:ea typeface="Cambria Math" panose="02040503050406030204" pitchFamily="18" charset="0"/>
                              </a:rPr>
                              <m:t>𝑅</m:t>
                            </m:r>
                          </m:e>
                          <m:sub>
                            <m:r>
                              <a:rPr lang="en-US" altLang="zh-TW" sz="2000" i="1" dirty="0">
                                <a:latin typeface="Cambria Math" panose="02040503050406030204" pitchFamily="18" charset="0"/>
                                <a:ea typeface="Cambria Math" panose="02040503050406030204" pitchFamily="18" charset="0"/>
                              </a:rPr>
                              <m:t>𝑖</m:t>
                            </m:r>
                          </m:sub>
                        </m:sSub>
                      </m:e>
                    </m:d>
                  </m:oMath>
                </a14:m>
                <a:r>
                  <a:rPr lang="en-US" altLang="zh-TW" sz="2000" b="0" dirty="0" smtClean="0">
                    <a:ea typeface="Cambria Math" panose="02040503050406030204" pitchFamily="18" charset="0"/>
                  </a:rPr>
                  <a:t> is a binary homogeneity evaluation of the region </a:t>
                </a:r>
                <a14:m>
                  <m:oMath xmlns:m="http://schemas.openxmlformats.org/officeDocument/2006/math">
                    <m:sSub>
                      <m:sSubPr>
                        <m:ctrlPr>
                          <a:rPr lang="en-US" altLang="zh-TW" sz="2000" i="1" dirty="0">
                            <a:latin typeface="Cambria Math" panose="02040503050406030204" pitchFamily="18" charset="0"/>
                            <a:ea typeface="Cambria Math" panose="02040503050406030204" pitchFamily="18" charset="0"/>
                          </a:rPr>
                        </m:ctrlPr>
                      </m:sSubPr>
                      <m:e>
                        <m:r>
                          <a:rPr lang="en-US" altLang="zh-TW" sz="2000" i="1" dirty="0">
                            <a:latin typeface="Cambria Math" panose="02040503050406030204" pitchFamily="18" charset="0"/>
                            <a:ea typeface="Cambria Math" panose="02040503050406030204" pitchFamily="18" charset="0"/>
                          </a:rPr>
                          <m:t>𝑅</m:t>
                        </m:r>
                      </m:e>
                      <m:sub>
                        <m:r>
                          <a:rPr lang="en-US" altLang="zh-TW" sz="2000" i="1" dirty="0">
                            <a:latin typeface="Cambria Math" panose="02040503050406030204" pitchFamily="18" charset="0"/>
                            <a:ea typeface="Cambria Math" panose="02040503050406030204" pitchFamily="18" charset="0"/>
                          </a:rPr>
                          <m:t>𝑖</m:t>
                        </m:r>
                      </m:sub>
                    </m:sSub>
                  </m:oMath>
                </a14:m>
                <a:endParaRPr lang="en-US" altLang="zh-TW" sz="2000" b="0" dirty="0" smtClean="0">
                  <a:ea typeface="Cambria Math" panose="02040503050406030204" pitchFamily="18" charset="0"/>
                </a:endParaRPr>
              </a:p>
              <a:p>
                <a:pPr marL="357188" indent="-357188">
                  <a:buNone/>
                  <a:tabLst>
                    <a:tab pos="357188" algn="l"/>
                    <a:tab pos="539750" algn="l"/>
                  </a:tabLst>
                </a:pPr>
                <a:r>
                  <a:rPr lang="en-US" altLang="zh-TW" sz="2000" dirty="0">
                    <a:ea typeface="Cambria Math" panose="02040503050406030204" pitchFamily="18" charset="0"/>
                  </a:rPr>
                  <a:t> </a:t>
                </a:r>
                <a:r>
                  <a:rPr lang="en-US" altLang="zh-TW" sz="2000" dirty="0" smtClean="0">
                    <a:ea typeface="Cambria Math" panose="02040503050406030204" pitchFamily="18" charset="0"/>
                  </a:rPr>
                  <a:t>    Resulting regions of the segmented image must be both </a:t>
                </a:r>
                <a:r>
                  <a:rPr lang="en-US" altLang="zh-TW" sz="2000" dirty="0" smtClean="0">
                    <a:solidFill>
                      <a:srgbClr val="FFC000"/>
                    </a:solidFill>
                    <a:ea typeface="Cambria Math" panose="02040503050406030204" pitchFamily="18" charset="0"/>
                  </a:rPr>
                  <a:t>homogeneous</a:t>
                </a:r>
                <a:r>
                  <a:rPr lang="en-US" altLang="zh-TW" sz="2000" dirty="0" smtClean="0">
                    <a:ea typeface="Cambria Math" panose="02040503050406030204" pitchFamily="18" charset="0"/>
                  </a:rPr>
                  <a:t> and </a:t>
                </a:r>
                <a:r>
                  <a:rPr lang="en-US" altLang="zh-TW" sz="2000" dirty="0" smtClean="0">
                    <a:solidFill>
                      <a:srgbClr val="FFC000"/>
                    </a:solidFill>
                    <a:ea typeface="Cambria Math" panose="02040503050406030204" pitchFamily="18" charset="0"/>
                  </a:rPr>
                  <a:t>maximal</a:t>
                </a:r>
                <a:r>
                  <a:rPr lang="en-US" altLang="zh-TW" sz="2000" dirty="0" smtClean="0">
                    <a:ea typeface="Cambria Math" panose="02040503050406030204" pitchFamily="18" charset="0"/>
                  </a:rPr>
                  <a:t>.</a:t>
                </a:r>
                <a:endParaRPr lang="en-US" altLang="zh-TW" sz="2000" b="0" dirty="0" smtClean="0">
                  <a:ea typeface="Cambria Math" panose="02040503050406030204" pitchFamily="18" charset="0"/>
                </a:endParaRPr>
              </a:p>
              <a:p>
                <a:pPr marL="0" indent="0">
                  <a:buNone/>
                </a:pPr>
                <a:endParaRPr lang="zh-TW" altLang="en-US" sz="2000" dirty="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blipFill>
                <a:blip r:embed="rId2"/>
                <a:stretch>
                  <a:fillRect l="-1714" t="-5152"/>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smtClean="0"/>
              <a:t>Region-based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Tree>
    <p:extLst>
      <p:ext uri="{BB962C8B-B14F-4D97-AF65-F5344CB8AC3E}">
        <p14:creationId xmlns:p14="http://schemas.microsoft.com/office/powerpoint/2010/main" val="394520776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17</a:t>
            </a:fld>
            <a:endParaRPr lang="en-US" dirty="0"/>
          </a:p>
        </p:txBody>
      </p:sp>
      <p:sp>
        <p:nvSpPr>
          <p:cNvPr id="6" name="內容版面配置區 5"/>
          <p:cNvSpPr>
            <a:spLocks noGrp="1"/>
          </p:cNvSpPr>
          <p:nvPr>
            <p:ph idx="1"/>
          </p:nvPr>
        </p:nvSpPr>
        <p:spPr/>
        <p:txBody>
          <a:bodyPr>
            <a:normAutofit/>
          </a:bodyPr>
          <a:lstStyle/>
          <a:p>
            <a:r>
              <a:rPr lang="en-US" altLang="zh-TW" sz="2000" dirty="0" smtClean="0"/>
              <a:t>The most natural method of region growing is to begin the growth in the raw image data, </a:t>
            </a:r>
            <a:r>
              <a:rPr lang="en-US" altLang="zh-TW" sz="2000" dirty="0" smtClean="0">
                <a:solidFill>
                  <a:srgbClr val="FFC000"/>
                </a:solidFill>
              </a:rPr>
              <a:t>each pixel representing a single region</a:t>
            </a:r>
            <a:r>
              <a:rPr lang="en-US" altLang="zh-TW" sz="2000" dirty="0" smtClean="0"/>
              <a:t>.</a:t>
            </a:r>
          </a:p>
          <a:p>
            <a:r>
              <a:rPr lang="en-US" altLang="zh-TW" sz="2000" dirty="0" smtClean="0"/>
              <a:t>The result of region merging usually depends on </a:t>
            </a:r>
            <a:r>
              <a:rPr lang="en-US" altLang="zh-TW" sz="2000" dirty="0" smtClean="0">
                <a:solidFill>
                  <a:srgbClr val="FFC000"/>
                </a:solidFill>
              </a:rPr>
              <a:t>the order </a:t>
            </a:r>
            <a:r>
              <a:rPr lang="en-US" altLang="zh-TW" sz="2000" dirty="0" smtClean="0"/>
              <a:t>in which regions are merged (so results may differ if segmentation begins in the upper left or lower right corner).</a:t>
            </a:r>
            <a:endParaRPr lang="zh-TW" altLang="en-US" sz="2000" dirty="0"/>
          </a:p>
        </p:txBody>
      </p:sp>
      <p:sp>
        <p:nvSpPr>
          <p:cNvPr id="5" name="標題 4"/>
          <p:cNvSpPr>
            <a:spLocks noGrp="1"/>
          </p:cNvSpPr>
          <p:nvPr>
            <p:ph type="title"/>
          </p:nvPr>
        </p:nvSpPr>
        <p:spPr/>
        <p:txBody>
          <a:bodyPr/>
          <a:lstStyle/>
          <a:p>
            <a:r>
              <a:rPr lang="en-US" altLang="zh-TW" dirty="0" smtClean="0"/>
              <a:t>Region merging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
        <p:nvSpPr>
          <p:cNvPr id="8" name="內容版面配置區 5"/>
          <p:cNvSpPr txBox="1">
            <a:spLocks/>
          </p:cNvSpPr>
          <p:nvPr/>
        </p:nvSpPr>
        <p:spPr>
          <a:xfrm>
            <a:off x="432816" y="3780659"/>
            <a:ext cx="8534400" cy="2356147"/>
          </a:xfrm>
          <a:prstGeom prst="rect">
            <a:avLst/>
          </a:prstGeom>
          <a:solidFill>
            <a:schemeClr val="tx2"/>
          </a:solidFill>
        </p:spPr>
        <p:txBody>
          <a:bodyPr vert="horz" lIns="91440" tIns="45720" rIns="91440" bIns="45720" rtlCol="0" anchor="t" anchorCtr="0">
            <a:normAutofit/>
          </a:bodyPr>
          <a:lstStyle>
            <a:lvl1pPr marL="265113" indent="-265113" algn="l" defTabSz="914400" rtl="0" eaLnBrk="1" latinLnBrk="0" hangingPunct="1">
              <a:spcBef>
                <a:spcPct val="20000"/>
              </a:spcBef>
              <a:spcAft>
                <a:spcPts val="600"/>
              </a:spcAft>
              <a:buSzPct val="160000"/>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23888" indent="-258763"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982663" indent="-206375"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255713" indent="-158750"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520825" indent="-149225"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buFont typeface="Arial" panose="020B0604020202020204" pitchFamily="34" charset="0"/>
              <a:buNone/>
            </a:pPr>
            <a:r>
              <a:rPr lang="en-US" altLang="zh-TW" sz="2000" dirty="0" smtClean="0">
                <a:solidFill>
                  <a:srgbClr val="7030A0"/>
                </a:solidFill>
                <a:effectLst/>
              </a:rPr>
              <a:t>Algorithm 6.16 Region merging (outline)</a:t>
            </a:r>
          </a:p>
          <a:p>
            <a:pPr>
              <a:buFont typeface="Arial" panose="020B0604020202020204" pitchFamily="34" charset="0"/>
              <a:buNone/>
            </a:pPr>
            <a:r>
              <a:rPr lang="en-US" altLang="zh-TW" sz="1800" dirty="0" smtClean="0">
                <a:solidFill>
                  <a:srgbClr val="7030A0"/>
                </a:solidFill>
                <a:effectLst/>
              </a:rPr>
              <a:t>1. Define some initialization to segment the image into many small regions satisfying condition (6.22).</a:t>
            </a:r>
          </a:p>
          <a:p>
            <a:pPr>
              <a:buNone/>
            </a:pPr>
            <a:r>
              <a:rPr lang="en-US" altLang="zh-TW" sz="1800" dirty="0" smtClean="0">
                <a:solidFill>
                  <a:srgbClr val="7030A0"/>
                </a:solidFill>
                <a:effectLst/>
              </a:rPr>
              <a:t>2. Define a criterion for merging two adjacent regions. </a:t>
            </a:r>
          </a:p>
          <a:p>
            <a:pPr>
              <a:buNone/>
            </a:pPr>
            <a:r>
              <a:rPr lang="en-US" altLang="zh-TW" sz="1800" dirty="0" smtClean="0">
                <a:solidFill>
                  <a:srgbClr val="7030A0"/>
                </a:solidFill>
                <a:effectLst/>
              </a:rPr>
              <a:t>3. Merge all adjacent regions satisfying the criterion.</a:t>
            </a:r>
          </a:p>
          <a:p>
            <a:pPr>
              <a:buNone/>
            </a:pPr>
            <a:r>
              <a:rPr lang="en-US" altLang="zh-TW" sz="1800" dirty="0">
                <a:solidFill>
                  <a:srgbClr val="7030A0"/>
                </a:solidFill>
                <a:effectLst/>
              </a:rPr>
              <a:t> </a:t>
            </a:r>
            <a:r>
              <a:rPr lang="en-US" altLang="zh-TW" sz="1800" dirty="0" smtClean="0">
                <a:solidFill>
                  <a:srgbClr val="7030A0"/>
                </a:solidFill>
                <a:effectLst/>
              </a:rPr>
              <a:t>   If no two regions can be merged maintaining condition (6.22), stop.</a:t>
            </a:r>
          </a:p>
        </p:txBody>
      </p:sp>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18</a:t>
            </a:fld>
            <a:endParaRPr lang="en-US" dirty="0"/>
          </a:p>
        </p:txBody>
      </p:sp>
      <p:pic>
        <p:nvPicPr>
          <p:cNvPr id="7" name="內容版面配置區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16443"/>
            <a:ext cx="2638425" cy="3486150"/>
          </a:xfrm>
        </p:spPr>
      </p:pic>
      <p:sp>
        <p:nvSpPr>
          <p:cNvPr id="5" name="標題 4"/>
          <p:cNvSpPr>
            <a:spLocks noGrp="1"/>
          </p:cNvSpPr>
          <p:nvPr>
            <p:ph type="title"/>
          </p:nvPr>
        </p:nvSpPr>
        <p:spPr/>
        <p:txBody>
          <a:bodyPr/>
          <a:lstStyle/>
          <a:p>
            <a:r>
              <a:rPr lang="en-US" altLang="zh-TW" dirty="0"/>
              <a:t>Region merging</a:t>
            </a:r>
            <a:endParaRPr lang="zh-TW" altLang="en-US" dirty="0"/>
          </a:p>
        </p:txBody>
      </p:sp>
      <p:pic>
        <p:nvPicPr>
          <p:cNvPr id="12290" name="Picture 2" descr="http://www4.comp.polyu.edu.hk/~cslzhang/MSRM/Experimental%20results/Gif%20demo/menglalish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62873" y="2216304"/>
            <a:ext cx="3095127" cy="3498481"/>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762000" y="5862731"/>
            <a:ext cx="6248400" cy="307777"/>
          </a:xfrm>
          <a:prstGeom prst="rect">
            <a:avLst/>
          </a:prstGeom>
          <a:solidFill>
            <a:schemeClr val="accent1">
              <a:lumMod val="20000"/>
              <a:lumOff val="80000"/>
            </a:schemeClr>
          </a:solidFill>
        </p:spPr>
        <p:txBody>
          <a:bodyPr wrap="square">
            <a:spAutoFit/>
          </a:bodyPr>
          <a:lstStyle/>
          <a:p>
            <a:r>
              <a:rPr lang="zh-TW" altLang="en-US" sz="1400" dirty="0"/>
              <a:t>http://www4.comp.polyu.edu.hk/~cslzhang/MSRM/PR_MSRM_website.htm</a:t>
            </a:r>
          </a:p>
        </p:txBody>
      </p:sp>
    </p:spTree>
    <p:extLst>
      <p:ext uri="{BB962C8B-B14F-4D97-AF65-F5344CB8AC3E}">
        <p14:creationId xmlns:p14="http://schemas.microsoft.com/office/powerpoint/2010/main" val="398985611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19</a:t>
            </a:fld>
            <a:endParaRPr lang="en-US" dirty="0"/>
          </a:p>
        </p:txBody>
      </p:sp>
      <p:sp>
        <p:nvSpPr>
          <p:cNvPr id="6" name="內容版面配置區 5"/>
          <p:cNvSpPr>
            <a:spLocks noGrp="1"/>
          </p:cNvSpPr>
          <p:nvPr>
            <p:ph idx="1"/>
          </p:nvPr>
        </p:nvSpPr>
        <p:spPr/>
        <p:txBody>
          <a:bodyPr>
            <a:normAutofit/>
          </a:bodyPr>
          <a:lstStyle/>
          <a:p>
            <a:r>
              <a:rPr lang="en-US" altLang="zh-TW" sz="2000" dirty="0" smtClean="0">
                <a:solidFill>
                  <a:srgbClr val="FFC000"/>
                </a:solidFill>
              </a:rPr>
              <a:t>Region splitting </a:t>
            </a:r>
            <a:r>
              <a:rPr lang="en-US" altLang="zh-TW" sz="2000" dirty="0" smtClean="0"/>
              <a:t>is the opposite of </a:t>
            </a:r>
            <a:r>
              <a:rPr lang="en-US" altLang="zh-TW" sz="2000" dirty="0" smtClean="0">
                <a:solidFill>
                  <a:srgbClr val="FFC000"/>
                </a:solidFill>
              </a:rPr>
              <a:t>region merging</a:t>
            </a:r>
            <a:r>
              <a:rPr lang="en-US" altLang="zh-TW" sz="2000" dirty="0" smtClean="0"/>
              <a:t>.</a:t>
            </a:r>
          </a:p>
          <a:p>
            <a:r>
              <a:rPr lang="en-US" altLang="zh-TW" sz="2000" dirty="0" smtClean="0"/>
              <a:t>It begins with </a:t>
            </a:r>
            <a:r>
              <a:rPr lang="en-US" altLang="zh-TW" sz="2000" dirty="0" smtClean="0">
                <a:solidFill>
                  <a:srgbClr val="FFC000"/>
                </a:solidFill>
              </a:rPr>
              <a:t>the whole image </a:t>
            </a:r>
            <a:r>
              <a:rPr lang="en-US" altLang="zh-TW" sz="2000" dirty="0" smtClean="0"/>
              <a:t>represented as </a:t>
            </a:r>
            <a:r>
              <a:rPr lang="en-US" altLang="zh-TW" sz="2000" dirty="0" smtClean="0">
                <a:solidFill>
                  <a:srgbClr val="FFC000"/>
                </a:solidFill>
              </a:rPr>
              <a:t>a single region</a:t>
            </a:r>
            <a:r>
              <a:rPr lang="en-US" altLang="zh-TW" sz="2000" dirty="0" smtClean="0"/>
              <a:t>.</a:t>
            </a:r>
          </a:p>
          <a:p>
            <a:r>
              <a:rPr lang="en-US" altLang="zh-TW" sz="2000" dirty="0" smtClean="0"/>
              <a:t>Region splitting methods generally use similar homogeneity criteria as region merging methods.</a:t>
            </a:r>
          </a:p>
          <a:p>
            <a:r>
              <a:rPr lang="en-US" altLang="zh-TW" sz="2000" dirty="0" smtClean="0"/>
              <a:t>Compare with </a:t>
            </a:r>
            <a:r>
              <a:rPr lang="en-US" altLang="zh-TW" sz="2000" dirty="0"/>
              <a:t>region </a:t>
            </a:r>
            <a:r>
              <a:rPr lang="en-US" altLang="zh-TW" sz="2000" dirty="0" smtClean="0"/>
              <a:t>merging, region splitting does </a:t>
            </a:r>
            <a:r>
              <a:rPr lang="en-US" altLang="zh-TW" sz="2000" dirty="0" smtClean="0">
                <a:solidFill>
                  <a:srgbClr val="FFC000"/>
                </a:solidFill>
              </a:rPr>
              <a:t>not </a:t>
            </a:r>
            <a:r>
              <a:rPr lang="en-US" altLang="zh-TW" sz="2000" dirty="0" smtClean="0"/>
              <a:t>result in the same segmentation even if the same homogeneity criteria are used. </a:t>
            </a:r>
            <a:r>
              <a:rPr lang="en-US" altLang="zh-TW" sz="2800" dirty="0" smtClean="0">
                <a:solidFill>
                  <a:srgbClr val="FFC000"/>
                </a:solidFill>
              </a:rPr>
              <a:t>Why?</a:t>
            </a:r>
            <a:endParaRPr lang="zh-TW" altLang="en-US" sz="2000" dirty="0">
              <a:solidFill>
                <a:srgbClr val="FFC000"/>
              </a:solidFill>
            </a:endParaRPr>
          </a:p>
        </p:txBody>
      </p:sp>
      <p:sp>
        <p:nvSpPr>
          <p:cNvPr id="5" name="標題 4"/>
          <p:cNvSpPr>
            <a:spLocks noGrp="1"/>
          </p:cNvSpPr>
          <p:nvPr>
            <p:ph type="title"/>
          </p:nvPr>
        </p:nvSpPr>
        <p:spPr/>
        <p:txBody>
          <a:bodyPr/>
          <a:lstStyle/>
          <a:p>
            <a:r>
              <a:rPr lang="en-US" altLang="zh-TW" dirty="0" smtClean="0"/>
              <a:t>Region splitting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13320" name="Picture 8" descr="「Region splitting」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946913"/>
            <a:ext cx="4495800" cy="2347158"/>
          </a:xfrm>
          <a:prstGeom prst="rect">
            <a:avLst/>
          </a:prstGeom>
          <a:solidFill>
            <a:schemeClr val="tx2"/>
          </a:solidFill>
        </p:spPr>
      </p:pic>
      <p:sp>
        <p:nvSpPr>
          <p:cNvPr id="7" name="矩形 6"/>
          <p:cNvSpPr/>
          <p:nvPr/>
        </p:nvSpPr>
        <p:spPr>
          <a:xfrm>
            <a:off x="6531864" y="5278408"/>
            <a:ext cx="1752600" cy="1015663"/>
          </a:xfrm>
          <a:prstGeom prst="rect">
            <a:avLst/>
          </a:prstGeom>
          <a:solidFill>
            <a:schemeClr val="tx2">
              <a:lumMod val="25000"/>
            </a:schemeClr>
          </a:solidFill>
        </p:spPr>
        <p:txBody>
          <a:bodyPr wrap="square">
            <a:spAutoFit/>
          </a:bodyPr>
          <a:lstStyle/>
          <a:p>
            <a:r>
              <a:rPr lang="zh-TW" altLang="en-US" sz="1200" dirty="0"/>
              <a:t>http://homepages.inf.ed.ac.uk/rbf/CVonline/LOCAL_COPIES/MARBLE/medium/segment/split.htm</a:t>
            </a:r>
          </a:p>
        </p:txBody>
      </p:sp>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2</a:t>
            </a:fld>
            <a:endParaRPr lang="en-US" dirty="0"/>
          </a:p>
        </p:txBody>
      </p:sp>
      <p:sp>
        <p:nvSpPr>
          <p:cNvPr id="7" name="內容版面配置區 6"/>
          <p:cNvSpPr>
            <a:spLocks noGrp="1"/>
          </p:cNvSpPr>
          <p:nvPr>
            <p:ph idx="1"/>
          </p:nvPr>
        </p:nvSpPr>
        <p:spPr/>
        <p:txBody>
          <a:bodyPr/>
          <a:lstStyle/>
          <a:p>
            <a:r>
              <a:rPr lang="en-US" altLang="zh-TW" dirty="0" err="1" smtClean="0"/>
              <a:t>Thresholding</a:t>
            </a:r>
            <a:endParaRPr lang="en-US" altLang="zh-TW" dirty="0" smtClean="0"/>
          </a:p>
          <a:p>
            <a:r>
              <a:rPr lang="en-US" altLang="zh-TW" dirty="0" smtClean="0"/>
              <a:t>Edge-based segmentation</a:t>
            </a:r>
          </a:p>
          <a:p>
            <a:r>
              <a:rPr lang="en-US" altLang="zh-TW" dirty="0" smtClean="0"/>
              <a:t>Region-based segmentation</a:t>
            </a:r>
          </a:p>
          <a:p>
            <a:r>
              <a:rPr lang="en-US" altLang="zh-TW" dirty="0" smtClean="0"/>
              <a:t>Matching</a:t>
            </a:r>
          </a:p>
          <a:p>
            <a:r>
              <a:rPr lang="en-US" altLang="zh-TW" dirty="0" smtClean="0"/>
              <a:t>Evaluation issues in segmentation</a:t>
            </a:r>
          </a:p>
          <a:p>
            <a:pPr lvl="1"/>
            <a:r>
              <a:rPr lang="en-US" altLang="zh-TW" dirty="0" smtClean="0"/>
              <a:t>Supervised evaluation</a:t>
            </a:r>
          </a:p>
          <a:p>
            <a:pPr lvl="1"/>
            <a:r>
              <a:rPr lang="en-US" altLang="zh-TW" dirty="0" smtClean="0"/>
              <a:t>Unsupervised evaluation</a:t>
            </a:r>
            <a:endParaRPr lang="zh-TW" altLang="en-US" dirty="0"/>
          </a:p>
        </p:txBody>
      </p:sp>
      <p:sp>
        <p:nvSpPr>
          <p:cNvPr id="6" name="標題 5"/>
          <p:cNvSpPr>
            <a:spLocks noGrp="1"/>
          </p:cNvSpPr>
          <p:nvPr>
            <p:ph type="title"/>
          </p:nvPr>
        </p:nvSpPr>
        <p:spPr/>
        <p:txBody>
          <a:bodyPr/>
          <a:lstStyle/>
          <a:p>
            <a:r>
              <a:rPr lang="en-US" altLang="zh-TW" dirty="0" smtClean="0"/>
              <a:t>Segmentation</a:t>
            </a:r>
            <a:endParaRPr lang="zh-TW" altLang="en-US" dirty="0"/>
          </a:p>
        </p:txBody>
      </p:sp>
    </p:spTree>
    <p:extLst>
      <p:ext uri="{BB962C8B-B14F-4D97-AF65-F5344CB8AC3E}">
        <p14:creationId xmlns:p14="http://schemas.microsoft.com/office/powerpoint/2010/main" val="3751404210"/>
      </p:ext>
    </p:extLst>
  </p:cSld>
  <p:clrMapOvr>
    <a:overrideClrMapping bg1="dk1" tx1="lt1" bg2="dk2" tx2="lt2" accent1="accent1" accent2="accent2" accent3="accent3" accent4="accent4" accent5="accent5" accent6="accent6" hlink="hlink" folHlink="folHlink"/>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20</a:t>
            </a:fld>
            <a:endParaRPr lang="en-US" dirty="0"/>
          </a:p>
        </p:txBody>
      </p:sp>
      <p:sp>
        <p:nvSpPr>
          <p:cNvPr id="6" name="內容版面配置區 5"/>
          <p:cNvSpPr>
            <a:spLocks noGrp="1"/>
          </p:cNvSpPr>
          <p:nvPr>
            <p:ph idx="1"/>
          </p:nvPr>
        </p:nvSpPr>
        <p:spPr>
          <a:xfrm>
            <a:off x="381000" y="1295400"/>
            <a:ext cx="8534400" cy="4841406"/>
          </a:xfrm>
        </p:spPr>
        <p:txBody>
          <a:bodyPr>
            <a:normAutofit/>
          </a:bodyPr>
          <a:lstStyle/>
          <a:p>
            <a:r>
              <a:rPr lang="en-US" altLang="zh-TW" sz="2000" dirty="0" smtClean="0"/>
              <a:t>A combination of splitting and merging may result in a method with the advantages of both.</a:t>
            </a:r>
          </a:p>
          <a:p>
            <a:r>
              <a:rPr lang="en-US" altLang="zh-TW" sz="2000" dirty="0" smtClean="0">
                <a:solidFill>
                  <a:srgbClr val="FFC000"/>
                </a:solidFill>
              </a:rPr>
              <a:t>Split-and-merge approaches </a:t>
            </a:r>
            <a:r>
              <a:rPr lang="en-US" altLang="zh-TW" sz="2000" dirty="0" smtClean="0"/>
              <a:t>work using pyramid image representations.</a:t>
            </a:r>
          </a:p>
          <a:p>
            <a:pPr lvl="1"/>
            <a:r>
              <a:rPr lang="en-US" altLang="zh-TW" sz="1800" dirty="0" smtClean="0"/>
              <a:t>Regions are </a:t>
            </a:r>
            <a:r>
              <a:rPr lang="en-US" altLang="zh-TW" sz="1800" dirty="0" smtClean="0">
                <a:solidFill>
                  <a:srgbClr val="FFC000"/>
                </a:solidFill>
              </a:rPr>
              <a:t>square shaped </a:t>
            </a:r>
            <a:r>
              <a:rPr lang="en-US" altLang="zh-TW" sz="1800" dirty="0" smtClean="0"/>
              <a:t>and correspond to elements of the appropriate pyramid level.</a:t>
            </a:r>
          </a:p>
          <a:p>
            <a:pPr lvl="1"/>
            <a:r>
              <a:rPr lang="en-US" altLang="zh-TW" sz="1800" dirty="0" smtClean="0"/>
              <a:t>If any region in any pyramid level is </a:t>
            </a:r>
            <a:r>
              <a:rPr lang="en-US" altLang="zh-TW" sz="1800" dirty="0" smtClean="0">
                <a:solidFill>
                  <a:srgbClr val="FFC000"/>
                </a:solidFill>
              </a:rPr>
              <a:t>not homogeneous</a:t>
            </a:r>
            <a:r>
              <a:rPr lang="en-US" altLang="zh-TW" sz="1800" dirty="0" smtClean="0"/>
              <a:t>, it is </a:t>
            </a:r>
            <a:r>
              <a:rPr lang="en-US" altLang="zh-TW" sz="1800" dirty="0" smtClean="0">
                <a:solidFill>
                  <a:srgbClr val="FFC000"/>
                </a:solidFill>
              </a:rPr>
              <a:t>split</a:t>
            </a:r>
            <a:r>
              <a:rPr lang="en-US" altLang="zh-TW" sz="1800" dirty="0" smtClean="0"/>
              <a:t> into four </a:t>
            </a:r>
            <a:r>
              <a:rPr lang="en-US" altLang="zh-TW" sz="1800" dirty="0" err="1" smtClean="0"/>
              <a:t>subregions</a:t>
            </a:r>
            <a:r>
              <a:rPr lang="en-US" altLang="zh-TW" sz="1800" dirty="0" smtClean="0"/>
              <a:t> (this are elements of higher resolution at the level below).</a:t>
            </a:r>
          </a:p>
          <a:p>
            <a:pPr lvl="1"/>
            <a:r>
              <a:rPr lang="en-US" altLang="zh-TW" sz="1800" dirty="0" smtClean="0"/>
              <a:t>If four regions exist at any pyramid level with approximately the same value of homogeneity measure, they are </a:t>
            </a:r>
            <a:r>
              <a:rPr lang="en-US" altLang="zh-TW" sz="1800" dirty="0" smtClean="0">
                <a:solidFill>
                  <a:srgbClr val="FFC000"/>
                </a:solidFill>
              </a:rPr>
              <a:t>merged</a:t>
            </a:r>
            <a:r>
              <a:rPr lang="en-US" altLang="zh-TW" sz="1800" dirty="0" smtClean="0"/>
              <a:t> into a single region in an upper pyramid level.</a:t>
            </a:r>
            <a:endParaRPr lang="zh-TW" altLang="en-US" sz="1800" dirty="0"/>
          </a:p>
        </p:txBody>
      </p:sp>
      <p:sp>
        <p:nvSpPr>
          <p:cNvPr id="5" name="標題 4"/>
          <p:cNvSpPr>
            <a:spLocks noGrp="1"/>
          </p:cNvSpPr>
          <p:nvPr>
            <p:ph type="title"/>
          </p:nvPr>
        </p:nvSpPr>
        <p:spPr/>
        <p:txBody>
          <a:bodyPr/>
          <a:lstStyle/>
          <a:p>
            <a:r>
              <a:rPr lang="en-US" altLang="zh-TW" dirty="0" smtClean="0"/>
              <a:t>Splitting and merging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7" name="圖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5257800"/>
            <a:ext cx="5207000" cy="1462355"/>
          </a:xfrm>
          <a:prstGeom prst="rect">
            <a:avLst/>
          </a:prstGeom>
        </p:spPr>
      </p:pic>
    </p:spTree>
    <p:extLst>
      <p:ext uri="{BB962C8B-B14F-4D97-AF65-F5344CB8AC3E}">
        <p14:creationId xmlns:p14="http://schemas.microsoft.com/office/powerpoint/2010/main" val="381235515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21</a:t>
            </a:fld>
            <a:endParaRPr lang="en-US" dirty="0"/>
          </a:p>
        </p:txBody>
      </p:sp>
      <p:sp>
        <p:nvSpPr>
          <p:cNvPr id="6" name="內容版面配置區 5"/>
          <p:cNvSpPr>
            <a:spLocks noGrp="1"/>
          </p:cNvSpPr>
          <p:nvPr>
            <p:ph idx="1"/>
          </p:nvPr>
        </p:nvSpPr>
        <p:spPr/>
        <p:txBody>
          <a:bodyPr/>
          <a:lstStyle/>
          <a:p>
            <a:r>
              <a:rPr lang="en-US" altLang="zh-TW" dirty="0" smtClean="0">
                <a:solidFill>
                  <a:srgbClr val="FFC000"/>
                </a:solidFill>
              </a:rPr>
              <a:t>Segmentation </a:t>
            </a:r>
            <a:r>
              <a:rPr lang="en-US" altLang="zh-TW" dirty="0" err="1" smtClean="0">
                <a:solidFill>
                  <a:srgbClr val="FFC000"/>
                </a:solidFill>
              </a:rPr>
              <a:t>quadtree</a:t>
            </a:r>
            <a:endParaRPr lang="en-US" altLang="zh-TW" dirty="0" smtClean="0">
              <a:solidFill>
                <a:srgbClr val="FFC000"/>
              </a:solidFill>
            </a:endParaRPr>
          </a:p>
          <a:p>
            <a:pPr lvl="1"/>
            <a:r>
              <a:rPr lang="en-US" altLang="zh-TW" dirty="0" smtClean="0"/>
              <a:t>The number of leaf nodes </a:t>
            </a:r>
            <a:br>
              <a:rPr lang="en-US" altLang="zh-TW" dirty="0" smtClean="0"/>
            </a:br>
            <a:r>
              <a:rPr lang="en-US" altLang="zh-TW" dirty="0" smtClean="0"/>
              <a:t>of the tree corresponds to</a:t>
            </a:r>
            <a:br>
              <a:rPr lang="en-US" altLang="zh-TW" dirty="0" smtClean="0"/>
            </a:br>
            <a:r>
              <a:rPr lang="en-US" altLang="zh-TW" dirty="0" smtClean="0"/>
              <a:t>the number of segmented</a:t>
            </a:r>
            <a:br>
              <a:rPr lang="en-US" altLang="zh-TW" dirty="0" smtClean="0"/>
            </a:br>
            <a:r>
              <a:rPr lang="en-US" altLang="zh-TW" dirty="0" smtClean="0"/>
              <a:t>regions after the </a:t>
            </a:r>
            <a:br>
              <a:rPr lang="en-US" altLang="zh-TW" dirty="0" smtClean="0"/>
            </a:br>
            <a:r>
              <a:rPr lang="en-US" altLang="zh-TW" dirty="0" smtClean="0"/>
              <a:t>segmentation process </a:t>
            </a:r>
            <a:br>
              <a:rPr lang="en-US" altLang="zh-TW" dirty="0" smtClean="0"/>
            </a:br>
            <a:r>
              <a:rPr lang="en-US" altLang="zh-TW" dirty="0" smtClean="0"/>
              <a:t>is over.</a:t>
            </a:r>
          </a:p>
          <a:p>
            <a:pPr lvl="1"/>
            <a:r>
              <a:rPr lang="en-US" altLang="zh-TW" dirty="0" smtClean="0">
                <a:solidFill>
                  <a:srgbClr val="FFC000"/>
                </a:solidFill>
              </a:rPr>
              <a:t>Drawback: </a:t>
            </a:r>
          </a:p>
          <a:p>
            <a:pPr lvl="2"/>
            <a:r>
              <a:rPr lang="en-US" altLang="zh-TW" dirty="0" smtClean="0"/>
              <a:t>the square-region </a:t>
            </a:r>
            <a:br>
              <a:rPr lang="en-US" altLang="zh-TW" dirty="0" smtClean="0"/>
            </a:br>
            <a:r>
              <a:rPr lang="en-US" altLang="zh-TW" dirty="0" smtClean="0"/>
              <a:t>shape assumption</a:t>
            </a:r>
            <a:endParaRPr lang="zh-TW" altLang="en-US" dirty="0"/>
          </a:p>
        </p:txBody>
      </p:sp>
      <p:sp>
        <p:nvSpPr>
          <p:cNvPr id="5" name="標題 4"/>
          <p:cNvSpPr>
            <a:spLocks noGrp="1"/>
          </p:cNvSpPr>
          <p:nvPr>
            <p:ph type="title"/>
          </p:nvPr>
        </p:nvSpPr>
        <p:spPr/>
        <p:txBody>
          <a:bodyPr/>
          <a:lstStyle/>
          <a:p>
            <a:r>
              <a:rPr lang="en-US" altLang="zh-TW" dirty="0"/>
              <a:t>Splitting and merging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151" y="2286000"/>
            <a:ext cx="4631249" cy="3622206"/>
          </a:xfrm>
          <a:prstGeom prst="rect">
            <a:avLst/>
          </a:prstGeom>
        </p:spPr>
      </p:pic>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22</a:t>
            </a:fld>
            <a:endParaRPr lang="en-US" dirty="0"/>
          </a:p>
        </p:txBody>
      </p:sp>
      <p:sp>
        <p:nvSpPr>
          <p:cNvPr id="4" name="內容版面配置區 3"/>
          <p:cNvSpPr>
            <a:spLocks noGrp="1"/>
          </p:cNvSpPr>
          <p:nvPr>
            <p:ph idx="1"/>
          </p:nvPr>
        </p:nvSpPr>
        <p:spPr/>
        <p:txBody>
          <a:bodyPr/>
          <a:lstStyle/>
          <a:p>
            <a:endParaRPr lang="zh-TW" altLang="en-US"/>
          </a:p>
        </p:txBody>
      </p:sp>
      <p:sp>
        <p:nvSpPr>
          <p:cNvPr id="5" name="標題 4"/>
          <p:cNvSpPr>
            <a:spLocks noGrp="1"/>
          </p:cNvSpPr>
          <p:nvPr>
            <p:ph type="title"/>
          </p:nvPr>
        </p:nvSpPr>
        <p:spPr/>
        <p:txBody>
          <a:bodyPr/>
          <a:lstStyle/>
          <a:p>
            <a:r>
              <a:rPr lang="en-US" altLang="zh-TW" dirty="0"/>
              <a:t>Splitting and merging</a:t>
            </a:r>
            <a:endParaRPr lang="zh-TW" altLang="en-US" dirty="0"/>
          </a:p>
        </p:txBody>
      </p:sp>
      <mc:AlternateContent xmlns:mc="http://schemas.openxmlformats.org/markup-compatibility/2006" xmlns:a14="http://schemas.microsoft.com/office/drawing/2010/main">
        <mc:Choice Requires="a14">
          <p:sp>
            <p:nvSpPr>
              <p:cNvPr id="6" name="內容版面配置區 5"/>
              <p:cNvSpPr txBox="1">
                <a:spLocks/>
              </p:cNvSpPr>
              <p:nvPr/>
            </p:nvSpPr>
            <p:spPr>
              <a:xfrm>
                <a:off x="393192" y="1545335"/>
                <a:ext cx="8534400" cy="4748735"/>
              </a:xfrm>
              <a:prstGeom prst="rect">
                <a:avLst/>
              </a:prstGeom>
              <a:solidFill>
                <a:schemeClr val="tx2"/>
              </a:solidFill>
            </p:spPr>
            <p:txBody>
              <a:bodyPr vert="horz" lIns="91440" tIns="45720" rIns="91440" bIns="45720" rtlCol="0" anchor="t" anchorCtr="0">
                <a:normAutofit/>
              </a:bodyPr>
              <a:lstStyle>
                <a:lvl1pPr marL="265113" indent="-265113" algn="l" defTabSz="914400" rtl="0" eaLnBrk="1" latinLnBrk="0" hangingPunct="1">
                  <a:spcBef>
                    <a:spcPct val="20000"/>
                  </a:spcBef>
                  <a:spcAft>
                    <a:spcPts val="600"/>
                  </a:spcAft>
                  <a:buSzPct val="160000"/>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23888" indent="-258763"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982663" indent="-206375"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255713" indent="-158750"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520825" indent="-149225"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buFont typeface="Arial" panose="020B0604020202020204" pitchFamily="34" charset="0"/>
                  <a:buNone/>
                </a:pPr>
                <a:r>
                  <a:rPr lang="en-US" altLang="zh-TW" sz="2000" dirty="0" smtClean="0">
                    <a:solidFill>
                      <a:srgbClr val="7030A0"/>
                    </a:solidFill>
                    <a:effectLst/>
                  </a:rPr>
                  <a:t>Algorithm 6.18 Split and merge</a:t>
                </a:r>
              </a:p>
              <a:p>
                <a:pPr>
                  <a:buFont typeface="Arial" panose="020B0604020202020204" pitchFamily="34" charset="0"/>
                  <a:buNone/>
                </a:pPr>
                <a:r>
                  <a:rPr lang="en-US" altLang="zh-TW" sz="1800" dirty="0" smtClean="0">
                    <a:solidFill>
                      <a:srgbClr val="7030A0"/>
                    </a:solidFill>
                    <a:effectLst/>
                  </a:rPr>
                  <a:t>1. Define an initial segmentation into regions, a homogeneity criterion, and a pyramid data structure.</a:t>
                </a:r>
              </a:p>
              <a:p>
                <a:pPr>
                  <a:buNone/>
                </a:pPr>
                <a:r>
                  <a:rPr lang="en-US" altLang="zh-TW" sz="1800" dirty="0" smtClean="0">
                    <a:solidFill>
                      <a:srgbClr val="7030A0"/>
                    </a:solidFill>
                    <a:effectLst/>
                  </a:rPr>
                  <a:t>2. If any region </a:t>
                </a:r>
                <a14:m>
                  <m:oMath xmlns:m="http://schemas.openxmlformats.org/officeDocument/2006/math">
                    <m:r>
                      <a:rPr lang="en-US" altLang="zh-TW" sz="1800" i="1" dirty="0">
                        <a:solidFill>
                          <a:srgbClr val="7030A0"/>
                        </a:solidFill>
                        <a:effectLst/>
                        <a:latin typeface="Cambria Math" panose="02040503050406030204" pitchFamily="18" charset="0"/>
                        <a:ea typeface="Cambria Math" panose="02040503050406030204" pitchFamily="18" charset="0"/>
                      </a:rPr>
                      <m:t>𝑅</m:t>
                    </m:r>
                  </m:oMath>
                </a14:m>
                <a:r>
                  <a:rPr lang="en-US" altLang="zh-TW" sz="1800" dirty="0" smtClean="0">
                    <a:solidFill>
                      <a:srgbClr val="7030A0"/>
                    </a:solidFill>
                    <a:effectLst/>
                  </a:rPr>
                  <a:t> in the pyramid data structure is not homogeneous</a:t>
                </a:r>
                <a:r>
                  <a:rPr lang="en-US" altLang="zh-TW" sz="1800" dirty="0">
                    <a:ea typeface="Cambria Math" panose="02040503050406030204" pitchFamily="18" charset="0"/>
                  </a:rPr>
                  <a:t> </a:t>
                </a:r>
                <a14:m>
                  <m:oMath xmlns:m="http://schemas.openxmlformats.org/officeDocument/2006/math">
                    <m:d>
                      <m:dPr>
                        <m:begChr m:val="["/>
                        <m:endChr m:val="]"/>
                        <m:ctrlPr>
                          <a:rPr lang="en-US" altLang="zh-TW" sz="1800" b="0" i="1" dirty="0" smtClean="0">
                            <a:solidFill>
                              <a:srgbClr val="7030A0"/>
                            </a:solidFill>
                            <a:effectLst/>
                            <a:latin typeface="Cambria Math" panose="02040503050406030204" pitchFamily="18" charset="0"/>
                            <a:ea typeface="Cambria Math" panose="02040503050406030204" pitchFamily="18" charset="0"/>
                          </a:rPr>
                        </m:ctrlPr>
                      </m:dPr>
                      <m:e>
                        <m:r>
                          <a:rPr lang="en-US" altLang="zh-TW" sz="1800" i="1" dirty="0" smtClean="0">
                            <a:solidFill>
                              <a:srgbClr val="7030A0"/>
                            </a:solidFill>
                            <a:effectLst/>
                            <a:latin typeface="Cambria Math" panose="02040503050406030204" pitchFamily="18" charset="0"/>
                            <a:ea typeface="Cambria Math" panose="02040503050406030204" pitchFamily="18" charset="0"/>
                          </a:rPr>
                          <m:t>𝐻</m:t>
                        </m:r>
                        <m:d>
                          <m:dPr>
                            <m:ctrlPr>
                              <a:rPr lang="en-US" altLang="zh-TW" sz="1800" i="1" dirty="0">
                                <a:solidFill>
                                  <a:srgbClr val="7030A0"/>
                                </a:solidFill>
                                <a:effectLst/>
                                <a:latin typeface="Cambria Math" panose="02040503050406030204" pitchFamily="18" charset="0"/>
                                <a:ea typeface="Cambria Math" panose="02040503050406030204" pitchFamily="18" charset="0"/>
                              </a:rPr>
                            </m:ctrlPr>
                          </m:dPr>
                          <m:e>
                            <m:r>
                              <a:rPr lang="en-US" altLang="zh-TW" sz="1800" b="0" i="1" dirty="0" smtClean="0">
                                <a:solidFill>
                                  <a:srgbClr val="7030A0"/>
                                </a:solidFill>
                                <a:effectLst/>
                                <a:latin typeface="Cambria Math" panose="02040503050406030204" pitchFamily="18" charset="0"/>
                                <a:ea typeface="Cambria Math" panose="02040503050406030204" pitchFamily="18" charset="0"/>
                              </a:rPr>
                              <m:t>𝑅</m:t>
                            </m:r>
                          </m:e>
                        </m:d>
                        <m:r>
                          <a:rPr lang="en-US" altLang="zh-TW" sz="1800" i="1" dirty="0">
                            <a:solidFill>
                              <a:srgbClr val="7030A0"/>
                            </a:solidFill>
                            <a:effectLst/>
                            <a:latin typeface="Cambria Math" panose="02040503050406030204" pitchFamily="18" charset="0"/>
                            <a:ea typeface="Cambria Math" panose="02040503050406030204" pitchFamily="18" charset="0"/>
                          </a:rPr>
                          <m:t>=</m:t>
                        </m:r>
                        <m:r>
                          <m:rPr>
                            <m:sty m:val="p"/>
                          </m:rPr>
                          <a:rPr lang="en-US" altLang="zh-TW" sz="1800" b="0" i="0" dirty="0" smtClean="0">
                            <a:solidFill>
                              <a:srgbClr val="7030A0"/>
                            </a:solidFill>
                            <a:effectLst/>
                            <a:latin typeface="Cambria Math" panose="02040503050406030204" pitchFamily="18" charset="0"/>
                            <a:ea typeface="Cambria Math" panose="02040503050406030204" pitchFamily="18" charset="0"/>
                          </a:rPr>
                          <m:t>FALSE</m:t>
                        </m:r>
                      </m:e>
                    </m:d>
                    <m:r>
                      <a:rPr lang="en-US" altLang="zh-TW" sz="1800" b="0" i="0" dirty="0" smtClean="0">
                        <a:solidFill>
                          <a:srgbClr val="7030A0"/>
                        </a:solidFill>
                        <a:effectLst/>
                        <a:latin typeface="Cambria Math" panose="02040503050406030204" pitchFamily="18" charset="0"/>
                        <a:ea typeface="Cambria Math" panose="02040503050406030204" pitchFamily="18" charset="0"/>
                      </a:rPr>
                      <m:t>,</m:t>
                    </m:r>
                  </m:oMath>
                </a14:m>
                <a:r>
                  <a:rPr lang="en-US" altLang="zh-TW" sz="1800" dirty="0" smtClean="0">
                    <a:solidFill>
                      <a:srgbClr val="7030A0"/>
                    </a:solidFill>
                    <a:effectLst/>
                  </a:rPr>
                  <a:t> </a:t>
                </a:r>
                <a:r>
                  <a:rPr lang="en-US" altLang="zh-TW" sz="1800" dirty="0" smtClean="0">
                    <a:solidFill>
                      <a:srgbClr val="0070C0"/>
                    </a:solidFill>
                    <a:effectLst/>
                  </a:rPr>
                  <a:t>split </a:t>
                </a:r>
                <a:r>
                  <a:rPr lang="en-US" altLang="zh-TW" sz="1800" dirty="0" smtClean="0">
                    <a:solidFill>
                      <a:srgbClr val="7030A0"/>
                    </a:solidFill>
                    <a:effectLst/>
                  </a:rPr>
                  <a:t>it into four child-regions.</a:t>
                </a:r>
              </a:p>
              <a:p>
                <a:pPr>
                  <a:buNone/>
                </a:pPr>
                <a:r>
                  <a:rPr lang="en-US" altLang="zh-TW" sz="1800" dirty="0">
                    <a:solidFill>
                      <a:srgbClr val="7030A0"/>
                    </a:solidFill>
                    <a:effectLst/>
                  </a:rPr>
                  <a:t> </a:t>
                </a:r>
                <a:r>
                  <a:rPr lang="en-US" altLang="zh-TW" sz="1800" dirty="0" smtClean="0">
                    <a:solidFill>
                      <a:srgbClr val="7030A0"/>
                    </a:solidFill>
                    <a:effectLst/>
                  </a:rPr>
                  <a:t>    If any four regions with the same parent can be </a:t>
                </a:r>
                <a:r>
                  <a:rPr lang="en-US" altLang="zh-TW" sz="1800" dirty="0" smtClean="0">
                    <a:solidFill>
                      <a:srgbClr val="0070C0"/>
                    </a:solidFill>
                    <a:effectLst/>
                  </a:rPr>
                  <a:t>merged</a:t>
                </a:r>
                <a:r>
                  <a:rPr lang="en-US" altLang="zh-TW" sz="1800" dirty="0" smtClean="0">
                    <a:solidFill>
                      <a:srgbClr val="7030A0"/>
                    </a:solidFill>
                    <a:effectLst/>
                  </a:rPr>
                  <a:t> into a single homogeneous region, merge them. </a:t>
                </a:r>
              </a:p>
              <a:p>
                <a:pPr>
                  <a:buNone/>
                </a:pPr>
                <a:r>
                  <a:rPr lang="en-US" altLang="zh-TW" sz="1800" dirty="0">
                    <a:solidFill>
                      <a:srgbClr val="7030A0"/>
                    </a:solidFill>
                    <a:effectLst/>
                  </a:rPr>
                  <a:t> </a:t>
                </a:r>
                <a:r>
                  <a:rPr lang="en-US" altLang="zh-TW" sz="1800" dirty="0" smtClean="0">
                    <a:solidFill>
                      <a:srgbClr val="7030A0"/>
                    </a:solidFill>
                    <a:effectLst/>
                  </a:rPr>
                  <a:t>   </a:t>
                </a:r>
                <a:r>
                  <a:rPr lang="en-US" altLang="zh-TW" sz="1800" dirty="0">
                    <a:solidFill>
                      <a:srgbClr val="7030A0"/>
                    </a:solidFill>
                    <a:effectLst/>
                  </a:rPr>
                  <a:t> </a:t>
                </a:r>
                <a:r>
                  <a:rPr lang="en-US" altLang="zh-TW" sz="1800" dirty="0" smtClean="0">
                    <a:solidFill>
                      <a:srgbClr val="7030A0"/>
                    </a:solidFill>
                    <a:effectLst/>
                  </a:rPr>
                  <a:t>If no region can be split or merged, go to step 3.</a:t>
                </a:r>
              </a:p>
              <a:p>
                <a:pPr>
                  <a:buNone/>
                </a:pPr>
                <a:r>
                  <a:rPr lang="en-US" altLang="zh-TW" sz="1800" dirty="0" smtClean="0">
                    <a:solidFill>
                      <a:srgbClr val="7030A0"/>
                    </a:solidFill>
                    <a:effectLst/>
                  </a:rPr>
                  <a:t>3. If any </a:t>
                </a:r>
                <a:r>
                  <a:rPr lang="en-US" altLang="zh-TW" sz="1800" dirty="0" smtClean="0">
                    <a:solidFill>
                      <a:srgbClr val="0070C0"/>
                    </a:solidFill>
                    <a:effectLst/>
                  </a:rPr>
                  <a:t>two adjacent regions </a:t>
                </a:r>
                <a14:m>
                  <m:oMath xmlns:m="http://schemas.openxmlformats.org/officeDocument/2006/math">
                    <m:sSub>
                      <m:sSubPr>
                        <m:ctrlPr>
                          <a:rPr lang="en-US" altLang="zh-TW" sz="1800" i="1" dirty="0" smtClean="0">
                            <a:solidFill>
                              <a:srgbClr val="7030A0"/>
                            </a:solidFill>
                            <a:effectLst/>
                            <a:latin typeface="Cambria Math" panose="02040503050406030204" pitchFamily="18" charset="0"/>
                            <a:ea typeface="Cambria Math" panose="02040503050406030204" pitchFamily="18" charset="0"/>
                          </a:rPr>
                        </m:ctrlPr>
                      </m:sSubPr>
                      <m:e>
                        <m:r>
                          <a:rPr lang="en-US" altLang="zh-TW" sz="1800" b="0" i="1" dirty="0" smtClean="0">
                            <a:solidFill>
                              <a:srgbClr val="7030A0"/>
                            </a:solidFill>
                            <a:effectLst/>
                            <a:latin typeface="Cambria Math" panose="02040503050406030204" pitchFamily="18" charset="0"/>
                            <a:ea typeface="Cambria Math" panose="02040503050406030204" pitchFamily="18" charset="0"/>
                          </a:rPr>
                          <m:t>𝑅</m:t>
                        </m:r>
                      </m:e>
                      <m:sub>
                        <m:r>
                          <a:rPr lang="en-US" altLang="zh-TW" sz="1800" b="0" i="1" dirty="0" smtClean="0">
                            <a:solidFill>
                              <a:srgbClr val="7030A0"/>
                            </a:solidFill>
                            <a:effectLst/>
                            <a:latin typeface="Cambria Math" panose="02040503050406030204" pitchFamily="18" charset="0"/>
                            <a:ea typeface="Cambria Math" panose="02040503050406030204" pitchFamily="18" charset="0"/>
                          </a:rPr>
                          <m:t>𝑖</m:t>
                        </m:r>
                      </m:sub>
                    </m:sSub>
                  </m:oMath>
                </a14:m>
                <a:r>
                  <a:rPr lang="en-US" altLang="zh-TW" sz="1800" dirty="0" smtClean="0">
                    <a:solidFill>
                      <a:srgbClr val="7030A0"/>
                    </a:solidFill>
                    <a:effectLst/>
                  </a:rPr>
                  <a:t>,</a:t>
                </a:r>
                <a:r>
                  <a:rPr lang="en-US" altLang="zh-TW" sz="1800" dirty="0" smtClean="0">
                    <a:solidFill>
                      <a:srgbClr val="7030A0"/>
                    </a:solidFill>
                    <a:effectLst/>
                    <a:ea typeface="Cambria Math" panose="02040503050406030204" pitchFamily="18" charset="0"/>
                  </a:rPr>
                  <a:t> </a:t>
                </a:r>
                <a14:m>
                  <m:oMath xmlns:m="http://schemas.openxmlformats.org/officeDocument/2006/math">
                    <m:sSub>
                      <m:sSubPr>
                        <m:ctrlPr>
                          <a:rPr lang="en-US" altLang="zh-TW" sz="1800" i="1" dirty="0">
                            <a:solidFill>
                              <a:srgbClr val="7030A0"/>
                            </a:solidFill>
                            <a:effectLst/>
                            <a:latin typeface="Cambria Math" panose="02040503050406030204" pitchFamily="18" charset="0"/>
                            <a:ea typeface="Cambria Math" panose="02040503050406030204" pitchFamily="18" charset="0"/>
                          </a:rPr>
                        </m:ctrlPr>
                      </m:sSubPr>
                      <m:e>
                        <m:r>
                          <a:rPr lang="en-US" altLang="zh-TW" sz="1800" i="1" dirty="0">
                            <a:solidFill>
                              <a:srgbClr val="7030A0"/>
                            </a:solidFill>
                            <a:effectLst/>
                            <a:latin typeface="Cambria Math" panose="02040503050406030204" pitchFamily="18" charset="0"/>
                            <a:ea typeface="Cambria Math" panose="02040503050406030204" pitchFamily="18" charset="0"/>
                          </a:rPr>
                          <m:t>𝑅</m:t>
                        </m:r>
                      </m:e>
                      <m:sub>
                        <m:r>
                          <a:rPr lang="en-US" altLang="zh-TW" sz="1800" b="0" i="1" dirty="0" smtClean="0">
                            <a:solidFill>
                              <a:srgbClr val="7030A0"/>
                            </a:solidFill>
                            <a:effectLst/>
                            <a:latin typeface="Cambria Math" panose="02040503050406030204" pitchFamily="18" charset="0"/>
                            <a:ea typeface="Cambria Math" panose="02040503050406030204" pitchFamily="18" charset="0"/>
                          </a:rPr>
                          <m:t>𝑗</m:t>
                        </m:r>
                      </m:sub>
                    </m:sSub>
                  </m:oMath>
                </a14:m>
                <a:r>
                  <a:rPr lang="en-US" altLang="zh-TW" sz="1800" dirty="0" smtClean="0">
                    <a:solidFill>
                      <a:srgbClr val="7030A0"/>
                    </a:solidFill>
                    <a:effectLst/>
                  </a:rPr>
                  <a:t> (even if they are in different pyramid levels or do not have the same parent) can be </a:t>
                </a:r>
                <a:r>
                  <a:rPr lang="en-US" altLang="zh-TW" sz="1800" dirty="0" smtClean="0">
                    <a:solidFill>
                      <a:srgbClr val="0070C0"/>
                    </a:solidFill>
                    <a:effectLst/>
                  </a:rPr>
                  <a:t>merged</a:t>
                </a:r>
                <a:r>
                  <a:rPr lang="en-US" altLang="zh-TW" sz="1800" dirty="0" smtClean="0">
                    <a:solidFill>
                      <a:srgbClr val="7030A0"/>
                    </a:solidFill>
                    <a:effectLst/>
                  </a:rPr>
                  <a:t> into a homogeneous region, merge them. </a:t>
                </a:r>
              </a:p>
              <a:p>
                <a:pPr>
                  <a:buNone/>
                </a:pPr>
                <a:r>
                  <a:rPr lang="en-US" altLang="zh-TW" sz="1800" dirty="0" smtClean="0">
                    <a:solidFill>
                      <a:srgbClr val="7030A0"/>
                    </a:solidFill>
                    <a:effectLst/>
                  </a:rPr>
                  <a:t>4. </a:t>
                </a:r>
                <a:r>
                  <a:rPr lang="en-US" altLang="zh-TW" sz="1800" dirty="0" smtClean="0">
                    <a:solidFill>
                      <a:srgbClr val="0070C0"/>
                    </a:solidFill>
                    <a:effectLst/>
                  </a:rPr>
                  <a:t>Merge small regions</a:t>
                </a:r>
                <a:r>
                  <a:rPr lang="en-US" altLang="zh-TW" sz="1800" dirty="0" smtClean="0">
                    <a:solidFill>
                      <a:srgbClr val="7030A0"/>
                    </a:solidFill>
                    <a:effectLst/>
                  </a:rPr>
                  <a:t> with the most similar adjacent region if it is necessary to remove small-size regions. </a:t>
                </a:r>
              </a:p>
            </p:txBody>
          </p:sp>
        </mc:Choice>
        <mc:Fallback xmlns="">
          <p:sp>
            <p:nvSpPr>
              <p:cNvPr id="6" name="內容版面配置區 5"/>
              <p:cNvSpPr txBox="1">
                <a:spLocks noRot="1" noChangeAspect="1" noMove="1" noResize="1" noEditPoints="1" noAdjustHandles="1" noChangeArrowheads="1" noChangeShapeType="1" noTextEdit="1"/>
              </p:cNvSpPr>
              <p:nvPr/>
            </p:nvSpPr>
            <p:spPr>
              <a:xfrm>
                <a:off x="393192" y="1545335"/>
                <a:ext cx="8534400" cy="4748735"/>
              </a:xfrm>
              <a:prstGeom prst="rect">
                <a:avLst/>
              </a:prstGeom>
              <a:blipFill>
                <a:blip r:embed="rId2"/>
                <a:stretch>
                  <a:fillRect l="-786" t="-642" r="-7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392099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23</a:t>
            </a:fld>
            <a:endParaRPr lang="en-US" dirty="0"/>
          </a:p>
        </p:txBody>
      </p:sp>
      <p:sp>
        <p:nvSpPr>
          <p:cNvPr id="5" name="標題 4"/>
          <p:cNvSpPr>
            <a:spLocks noGrp="1"/>
          </p:cNvSpPr>
          <p:nvPr>
            <p:ph type="title"/>
          </p:nvPr>
        </p:nvSpPr>
        <p:spPr/>
        <p:txBody>
          <a:bodyPr/>
          <a:lstStyle/>
          <a:p>
            <a:r>
              <a:rPr lang="en-US" altLang="zh-TW" dirty="0"/>
              <a:t>Splitting and merging</a:t>
            </a:r>
            <a:endParaRPr lang="zh-TW" altLang="en-US" dirty="0"/>
          </a:p>
        </p:txBody>
      </p:sp>
      <p:pic>
        <p:nvPicPr>
          <p:cNvPr id="7" name="Picture 3" descr="C:\Documents and Settings\PING\桌面\EdgeSeg\build\particles.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4525" y="1526349"/>
            <a:ext cx="2149475"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Documents and Settings\PING\桌面\EdgeSeg\build\test.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536700"/>
            <a:ext cx="21082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Documents and Settings\PING\桌面\EdgeSeg\build\regions.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1524000"/>
            <a:ext cx="2141538"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Fig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328" y="3429000"/>
            <a:ext cx="4233930" cy="2210441"/>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Fig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429000"/>
            <a:ext cx="4198938" cy="2203620"/>
          </a:xfrm>
          <a:prstGeom prst="rect">
            <a:avLst/>
          </a:prstGeom>
          <a:solidFill>
            <a:schemeClr val="bg1"/>
          </a:solidFill>
        </p:spPr>
      </p:pic>
      <p:sp>
        <p:nvSpPr>
          <p:cNvPr id="14" name="矩形 13"/>
          <p:cNvSpPr/>
          <p:nvPr/>
        </p:nvSpPr>
        <p:spPr>
          <a:xfrm>
            <a:off x="620268" y="5806645"/>
            <a:ext cx="7903464" cy="276999"/>
          </a:xfrm>
          <a:prstGeom prst="rect">
            <a:avLst/>
          </a:prstGeom>
          <a:solidFill>
            <a:schemeClr val="accent1">
              <a:lumMod val="20000"/>
              <a:lumOff val="80000"/>
            </a:schemeClr>
          </a:solidFill>
        </p:spPr>
        <p:txBody>
          <a:bodyPr wrap="square">
            <a:spAutoFit/>
          </a:bodyPr>
          <a:lstStyle/>
          <a:p>
            <a:r>
              <a:rPr lang="en-US" altLang="zh-TW" sz="1200" dirty="0"/>
              <a:t>http://homepages.inf.ed.ac.uk/rbf/CVonline/LOCAL_COPIES/MARBLE/medium/segment/split.htm</a:t>
            </a:r>
            <a:endParaRPr lang="zh-TW" altLang="en-US" sz="1200" dirty="0"/>
          </a:p>
        </p:txBody>
      </p:sp>
    </p:spTree>
    <p:extLst>
      <p:ext uri="{BB962C8B-B14F-4D97-AF65-F5344CB8AC3E}">
        <p14:creationId xmlns:p14="http://schemas.microsoft.com/office/powerpoint/2010/main" val="341149650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24</a:t>
            </a:fld>
            <a:endParaRPr lang="en-US" dirty="0"/>
          </a:p>
        </p:txBody>
      </p:sp>
      <p:sp>
        <p:nvSpPr>
          <p:cNvPr id="4" name="內容版面配置區 3"/>
          <p:cNvSpPr>
            <a:spLocks noGrp="1"/>
          </p:cNvSpPr>
          <p:nvPr>
            <p:ph idx="1"/>
          </p:nvPr>
        </p:nvSpPr>
        <p:spPr/>
        <p:txBody>
          <a:bodyPr/>
          <a:lstStyle/>
          <a:p>
            <a:endParaRPr lang="zh-TW" altLang="en-US" dirty="0"/>
          </a:p>
        </p:txBody>
      </p:sp>
      <p:sp>
        <p:nvSpPr>
          <p:cNvPr id="5" name="標題 4"/>
          <p:cNvSpPr>
            <a:spLocks noGrp="1"/>
          </p:cNvSpPr>
          <p:nvPr>
            <p:ph type="title"/>
          </p:nvPr>
        </p:nvSpPr>
        <p:spPr/>
        <p:txBody>
          <a:bodyPr/>
          <a:lstStyle/>
          <a:p>
            <a:endParaRPr lang="zh-TW" alt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85800"/>
            <a:ext cx="34290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85800"/>
            <a:ext cx="34290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75" y="3602038"/>
            <a:ext cx="342900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675" y="3602038"/>
            <a:ext cx="34290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989340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25</a:t>
            </a:fld>
            <a:endParaRPr lang="en-US" dirty="0"/>
          </a:p>
        </p:txBody>
      </p:sp>
      <p:sp>
        <p:nvSpPr>
          <p:cNvPr id="6" name="內容版面配置區 5"/>
          <p:cNvSpPr>
            <a:spLocks noGrp="1"/>
          </p:cNvSpPr>
          <p:nvPr>
            <p:ph idx="1"/>
          </p:nvPr>
        </p:nvSpPr>
        <p:spPr/>
        <p:txBody>
          <a:bodyPr/>
          <a:lstStyle/>
          <a:p>
            <a:r>
              <a:rPr lang="en-US" altLang="zh-TW" sz="2000" dirty="0">
                <a:latin typeface="+mj-lt"/>
                <a:ea typeface="+mj-ea"/>
                <a:cs typeface="+mj-cs"/>
              </a:rPr>
              <a:t>Image data may be interpreted as a topographic surface</a:t>
            </a:r>
            <a:r>
              <a:rPr lang="en-US" altLang="zh-TW" sz="2000" dirty="0" smtClean="0">
                <a:latin typeface="+mj-lt"/>
                <a:ea typeface="+mj-ea"/>
                <a:cs typeface="+mj-cs"/>
              </a:rPr>
              <a:t>.</a:t>
            </a:r>
            <a:endParaRPr lang="en-US" altLang="zh-TW" sz="3600" dirty="0">
              <a:latin typeface="+mj-lt"/>
              <a:ea typeface="+mj-ea"/>
              <a:cs typeface="+mj-cs"/>
            </a:endParaRPr>
          </a:p>
          <a:p>
            <a:r>
              <a:rPr lang="en-US" altLang="zh-TW" sz="2000" dirty="0" smtClean="0">
                <a:latin typeface="+mj-lt"/>
                <a:ea typeface="+mj-ea"/>
                <a:cs typeface="+mj-cs"/>
              </a:rPr>
              <a:t>The concept of </a:t>
            </a:r>
            <a:r>
              <a:rPr lang="en-US" altLang="zh-TW" sz="2000" dirty="0" smtClean="0">
                <a:solidFill>
                  <a:srgbClr val="FFC000"/>
                </a:solidFill>
                <a:latin typeface="+mj-lt"/>
                <a:ea typeface="+mj-ea"/>
                <a:cs typeface="+mj-cs"/>
              </a:rPr>
              <a:t>watersheds</a:t>
            </a:r>
            <a:r>
              <a:rPr lang="en-US" altLang="zh-TW" sz="2000" dirty="0" smtClean="0">
                <a:latin typeface="+mj-lt"/>
                <a:ea typeface="+mj-ea"/>
                <a:cs typeface="+mj-cs"/>
              </a:rPr>
              <a:t> (</a:t>
            </a:r>
            <a:r>
              <a:rPr lang="zh-TW" altLang="en-US" sz="1800" dirty="0" smtClean="0">
                <a:latin typeface="+mj-lt"/>
                <a:ea typeface="+mj-ea"/>
                <a:cs typeface="+mj-cs"/>
              </a:rPr>
              <a:t>分水嶺</a:t>
            </a:r>
            <a:r>
              <a:rPr lang="en-US" altLang="zh-TW" sz="2000" dirty="0" smtClean="0">
                <a:latin typeface="+mj-lt"/>
                <a:ea typeface="+mj-ea"/>
                <a:cs typeface="+mj-cs"/>
              </a:rPr>
              <a:t>) and </a:t>
            </a:r>
            <a:r>
              <a:rPr lang="en-US" altLang="zh-TW" sz="2000" dirty="0" smtClean="0">
                <a:solidFill>
                  <a:srgbClr val="FFC000"/>
                </a:solidFill>
                <a:latin typeface="+mj-lt"/>
                <a:ea typeface="+mj-ea"/>
                <a:cs typeface="+mj-cs"/>
              </a:rPr>
              <a:t>catchment</a:t>
            </a:r>
            <a:r>
              <a:rPr lang="en-US" altLang="zh-TW" sz="2000" dirty="0" smtClean="0">
                <a:latin typeface="+mj-lt"/>
                <a:ea typeface="+mj-ea"/>
                <a:cs typeface="+mj-cs"/>
              </a:rPr>
              <a:t> </a:t>
            </a:r>
            <a:r>
              <a:rPr lang="en-US" altLang="zh-TW" sz="2000" dirty="0" smtClean="0">
                <a:solidFill>
                  <a:srgbClr val="FFC000"/>
                </a:solidFill>
                <a:latin typeface="+mj-lt"/>
                <a:ea typeface="+mj-ea"/>
                <a:cs typeface="+mj-cs"/>
              </a:rPr>
              <a:t>basins</a:t>
            </a:r>
            <a:r>
              <a:rPr lang="en-US" altLang="zh-TW" sz="2000" dirty="0" smtClean="0">
                <a:latin typeface="+mj-lt"/>
                <a:ea typeface="+mj-ea"/>
                <a:cs typeface="+mj-cs"/>
              </a:rPr>
              <a:t> (</a:t>
            </a:r>
            <a:r>
              <a:rPr lang="zh-TW" altLang="en-US" sz="1800" dirty="0" smtClean="0">
                <a:latin typeface="+mj-lt"/>
                <a:ea typeface="+mj-ea"/>
                <a:cs typeface="+mj-cs"/>
              </a:rPr>
              <a:t>匯水盆地</a:t>
            </a:r>
            <a:r>
              <a:rPr lang="en-US" altLang="zh-TW" sz="2000" dirty="0" smtClean="0">
                <a:latin typeface="+mj-lt"/>
                <a:ea typeface="+mj-ea"/>
                <a:cs typeface="+mj-cs"/>
              </a:rPr>
              <a:t>) are well known in topography</a:t>
            </a:r>
            <a:r>
              <a:rPr lang="en-US" altLang="zh-TW" sz="1800" dirty="0">
                <a:latin typeface="+mj-lt"/>
                <a:ea typeface="+mj-ea"/>
                <a:cs typeface="+mj-cs"/>
              </a:rPr>
              <a:t>(</a:t>
            </a:r>
            <a:r>
              <a:rPr lang="zh-TW" altLang="en-US" sz="1800" dirty="0">
                <a:latin typeface="+mj-lt"/>
                <a:ea typeface="+mj-ea"/>
                <a:cs typeface="+mj-cs"/>
              </a:rPr>
              <a:t>地形學</a:t>
            </a:r>
            <a:r>
              <a:rPr lang="en-US" altLang="zh-TW" sz="1800" dirty="0">
                <a:latin typeface="+mj-lt"/>
                <a:ea typeface="+mj-ea"/>
                <a:cs typeface="+mj-cs"/>
              </a:rPr>
              <a:t>).</a:t>
            </a:r>
          </a:p>
          <a:p>
            <a:r>
              <a:rPr lang="en-US" altLang="zh-TW" sz="2000" dirty="0" smtClean="0">
                <a:solidFill>
                  <a:srgbClr val="FFC000"/>
                </a:solidFill>
                <a:latin typeface="+mj-lt"/>
                <a:ea typeface="+mj-ea"/>
                <a:cs typeface="+mj-cs"/>
              </a:rPr>
              <a:t>Watershed lines </a:t>
            </a:r>
            <a:r>
              <a:rPr lang="en-US" altLang="zh-TW" sz="2000" dirty="0" smtClean="0">
                <a:latin typeface="+mj-lt"/>
                <a:ea typeface="+mj-ea"/>
                <a:cs typeface="+mj-cs"/>
              </a:rPr>
              <a:t>divided individual catchment basins.</a:t>
            </a:r>
            <a:endParaRPr lang="en-US" altLang="zh-TW" sz="2000" dirty="0">
              <a:latin typeface="+mj-lt"/>
              <a:ea typeface="+mj-ea"/>
              <a:cs typeface="+mj-cs"/>
            </a:endParaRPr>
          </a:p>
          <a:p>
            <a:endParaRPr lang="zh-TW" altLang="en-US" dirty="0"/>
          </a:p>
        </p:txBody>
      </p:sp>
      <p:sp>
        <p:nvSpPr>
          <p:cNvPr id="5" name="標題 4"/>
          <p:cNvSpPr>
            <a:spLocks noGrp="1"/>
          </p:cNvSpPr>
          <p:nvPr>
            <p:ph type="title"/>
          </p:nvPr>
        </p:nvSpPr>
        <p:spPr/>
        <p:txBody>
          <a:bodyPr/>
          <a:lstStyle/>
          <a:p>
            <a:r>
              <a:rPr lang="en-US" altLang="zh-TW" dirty="0" smtClean="0">
                <a:solidFill>
                  <a:srgbClr val="FFFF00"/>
                </a:solidFill>
              </a:rPr>
              <a:t>Watershed segmentation</a:t>
            </a:r>
            <a:endParaRPr lang="zh-TW" altLang="en-US" dirty="0">
              <a:solidFill>
                <a:srgbClr val="FFFF00"/>
              </a:solidFill>
            </a:endParaRPr>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smtClean="0"/>
              <a:t>Image Processing, Analysis, and Machine Vision,  4</a:t>
            </a:r>
            <a:r>
              <a:rPr lang="en-US" sz="1200" baseline="30000" smtClean="0"/>
              <a:t>th</a:t>
            </a:r>
            <a:r>
              <a:rPr lang="en-US" sz="1200" smtClean="0"/>
              <a:t> Edition		                 Sonka, Hlavac &amp; Boyle</a:t>
            </a:r>
            <a:endParaRPr lang="en-US" sz="1200" dirty="0"/>
          </a:p>
        </p:txBody>
      </p:sp>
      <p:pic>
        <p:nvPicPr>
          <p:cNvPr id="187394" name="Picture 2" descr="C:\Documents and Settings\altit\Desktop\Sonka 4e Jpegs\93607_ch06\Figure 6.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96" y="3203740"/>
            <a:ext cx="8604504" cy="2961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Grp="1" noChangeArrowheads="1"/>
          </p:cNvSpPr>
          <p:nvPr>
            <p:ph type="sldNum" sz="quarter" idx="12"/>
          </p:nvPr>
        </p:nvSpPr>
        <p:spPr>
          <a:ln/>
        </p:spPr>
        <p:txBody>
          <a:bodyPr/>
          <a:lstStyle/>
          <a:p>
            <a:fld id="{5653D344-161E-4327-B09E-0B46A9E9503B}" type="slidenum">
              <a:rPr lang="zh-TW" altLang="en-US"/>
              <a:pPr/>
              <a:t>26</a:t>
            </a:fld>
            <a:endParaRPr lang="en-US" altLang="zh-TW"/>
          </a:p>
        </p:txBody>
      </p:sp>
      <p:sp>
        <p:nvSpPr>
          <p:cNvPr id="5" name="投影片編號版面配置區 5"/>
          <p:cNvSpPr txBox="1">
            <a:spLocks noGrp="1"/>
          </p:cNvSpPr>
          <p:nvPr/>
        </p:nvSpPr>
        <p:spPr bwMode="auto">
          <a:xfrm>
            <a:off x="6553200" y="6245225"/>
            <a:ext cx="2133600" cy="476250"/>
          </a:xfrm>
          <a:prstGeom prst="rect">
            <a:avLst/>
          </a:prstGeom>
          <a:noFill/>
          <a:ln>
            <a:miter lim="800000"/>
            <a:headEnd/>
            <a:tailEnd/>
          </a:ln>
        </p:spPr>
        <p:txBody>
          <a:bodyPr/>
          <a:lstStyle>
            <a:lvl1pPr>
              <a:defRPr>
                <a:solidFill>
                  <a:schemeClr val="tx1"/>
                </a:solidFill>
                <a:latin typeface="Gill Sans Ultra Bold Condensed" panose="020B0A06020104020203" pitchFamily="34" charset="0"/>
                <a:ea typeface="新細明體" panose="02020500000000000000" pitchFamily="18" charset="-120"/>
              </a:defRPr>
            </a:lvl1pPr>
            <a:lvl2pPr marL="742950" indent="-285750">
              <a:defRPr>
                <a:solidFill>
                  <a:schemeClr val="tx1"/>
                </a:solidFill>
                <a:latin typeface="Gill Sans Ultra Bold Condensed" panose="020B0A06020104020203" pitchFamily="34" charset="0"/>
                <a:ea typeface="新細明體" panose="02020500000000000000" pitchFamily="18" charset="-120"/>
              </a:defRPr>
            </a:lvl2pPr>
            <a:lvl3pPr marL="1143000" indent="-228600">
              <a:defRPr>
                <a:solidFill>
                  <a:schemeClr val="tx1"/>
                </a:solidFill>
                <a:latin typeface="Gill Sans Ultra Bold Condensed" panose="020B0A06020104020203" pitchFamily="34" charset="0"/>
                <a:ea typeface="新細明體" panose="02020500000000000000" pitchFamily="18" charset="-120"/>
              </a:defRPr>
            </a:lvl3pPr>
            <a:lvl4pPr marL="1600200" indent="-228600">
              <a:defRPr>
                <a:solidFill>
                  <a:schemeClr val="tx1"/>
                </a:solidFill>
                <a:latin typeface="Gill Sans Ultra Bold Condensed" panose="020B0A06020104020203" pitchFamily="34" charset="0"/>
                <a:ea typeface="新細明體" panose="02020500000000000000" pitchFamily="18" charset="-120"/>
              </a:defRPr>
            </a:lvl4pPr>
            <a:lvl5pPr marL="2057400" indent="-228600">
              <a:defRPr>
                <a:solidFill>
                  <a:schemeClr val="tx1"/>
                </a:solidFill>
                <a:latin typeface="Gill Sans Ultra Bold Condensed" panose="020B0A06020104020203"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Gill Sans Ultra Bold Condensed" panose="020B0A06020104020203"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Gill Sans Ultra Bold Condensed" panose="020B0A06020104020203"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Gill Sans Ultra Bold Condensed" panose="020B0A06020104020203"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Gill Sans Ultra Bold Condensed" panose="020B0A06020104020203" pitchFamily="34" charset="0"/>
                <a:ea typeface="新細明體" panose="02020500000000000000" pitchFamily="18" charset="-120"/>
              </a:defRPr>
            </a:lvl9pPr>
          </a:lstStyle>
          <a:p>
            <a:pPr algn="r" eaLnBrk="1" hangingPunct="1"/>
            <a:fld id="{A77101A1-C83E-42C2-A664-D965B42FE113}" type="slidenum">
              <a:rPr kumimoji="1" lang="zh-TW" altLang="en-US" sz="1400">
                <a:latin typeface="Arial" panose="020B0604020202020204" pitchFamily="34" charset="0"/>
              </a:rPr>
              <a:pPr algn="r" eaLnBrk="1" hangingPunct="1"/>
              <a:t>26</a:t>
            </a:fld>
            <a:endParaRPr kumimoji="1" lang="en-US" altLang="zh-TW" sz="1400">
              <a:latin typeface="Arial" panose="020B0604020202020204" pitchFamily="34" charset="0"/>
            </a:endParaRPr>
          </a:p>
        </p:txBody>
      </p:sp>
      <p:sp>
        <p:nvSpPr>
          <p:cNvPr id="273413" name="Rectangle 2"/>
          <p:cNvSpPr>
            <a:spLocks noChangeArrowheads="1"/>
          </p:cNvSpPr>
          <p:nvPr/>
        </p:nvSpPr>
        <p:spPr bwMode="auto">
          <a:xfrm>
            <a:off x="533400" y="381000"/>
            <a:ext cx="7848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spcBef>
                <a:spcPct val="20000"/>
              </a:spcBef>
              <a:defRPr kumimoji="1" sz="3200">
                <a:solidFill>
                  <a:schemeClr val="tx1"/>
                </a:solidFill>
                <a:latin typeface="Arial" panose="020B0604020202020204" pitchFamily="34" charset="0"/>
                <a:ea typeface="新細明體" panose="02020500000000000000" pitchFamily="18" charset="-120"/>
              </a:defRPr>
            </a:lvl1pPr>
            <a:lvl2pPr marL="742950" indent="-285750" algn="ctr">
              <a:spcBef>
                <a:spcPct val="20000"/>
              </a:spcBef>
              <a:defRPr kumimoji="1" sz="2800">
                <a:solidFill>
                  <a:schemeClr val="tx1"/>
                </a:solidFill>
                <a:latin typeface="Arial" panose="020B0604020202020204" pitchFamily="34" charset="0"/>
                <a:ea typeface="新細明體" panose="02020500000000000000" pitchFamily="18" charset="-120"/>
              </a:defRPr>
            </a:lvl2pPr>
            <a:lvl3pPr marL="1143000" indent="-228600" algn="ctr">
              <a:spcBef>
                <a:spcPct val="20000"/>
              </a:spcBef>
              <a:defRPr kumimoji="1" sz="2400">
                <a:solidFill>
                  <a:schemeClr val="tx1"/>
                </a:solidFill>
                <a:latin typeface="Arial" panose="020B0604020202020204" pitchFamily="34" charset="0"/>
                <a:ea typeface="新細明體" panose="02020500000000000000" pitchFamily="18" charset="-120"/>
              </a:defRPr>
            </a:lvl3pPr>
            <a:lvl4pPr marL="1600200" indent="-228600" algn="ctr">
              <a:spcBef>
                <a:spcPct val="20000"/>
              </a:spcBef>
              <a:defRPr kumimoji="1" sz="2000">
                <a:solidFill>
                  <a:schemeClr val="tx1"/>
                </a:solidFill>
                <a:latin typeface="Arial" panose="020B0604020202020204" pitchFamily="34" charset="0"/>
                <a:ea typeface="新細明體" panose="02020500000000000000" pitchFamily="18" charset="-120"/>
              </a:defRPr>
            </a:lvl4pPr>
            <a:lvl5pPr marL="2057400" indent="-228600" algn="ctr">
              <a:spcBef>
                <a:spcPct val="20000"/>
              </a:spcBef>
              <a:defRPr kumimoji="1" sz="2000">
                <a:solidFill>
                  <a:schemeClr val="tx1"/>
                </a:solidFill>
                <a:latin typeface="Arial" panose="020B0604020202020204" pitchFamily="34" charset="0"/>
                <a:ea typeface="新細明體" panose="02020500000000000000" pitchFamily="18" charset="-120"/>
              </a:defRPr>
            </a:lvl5pPr>
            <a:lvl6pPr marL="2514600" indent="-228600" algn="ctr" eaLnBrk="0" fontAlgn="base" hangingPunct="0">
              <a:spcBef>
                <a:spcPct val="20000"/>
              </a:spcBef>
              <a:spcAft>
                <a:spcPct val="0"/>
              </a:spcAft>
              <a:defRPr kumimoji="1" sz="2000">
                <a:solidFill>
                  <a:schemeClr val="tx1"/>
                </a:solidFill>
                <a:latin typeface="Arial" panose="020B0604020202020204" pitchFamily="34" charset="0"/>
                <a:ea typeface="新細明體" panose="02020500000000000000" pitchFamily="18" charset="-120"/>
              </a:defRPr>
            </a:lvl6pPr>
            <a:lvl7pPr marL="2971800" indent="-228600" algn="ctr" eaLnBrk="0" fontAlgn="base" hangingPunct="0">
              <a:spcBef>
                <a:spcPct val="20000"/>
              </a:spcBef>
              <a:spcAft>
                <a:spcPct val="0"/>
              </a:spcAft>
              <a:defRPr kumimoji="1" sz="2000">
                <a:solidFill>
                  <a:schemeClr val="tx1"/>
                </a:solidFill>
                <a:latin typeface="Arial" panose="020B0604020202020204" pitchFamily="34" charset="0"/>
                <a:ea typeface="新細明體" panose="02020500000000000000" pitchFamily="18" charset="-120"/>
              </a:defRPr>
            </a:lvl7pPr>
            <a:lvl8pPr marL="3429000" indent="-228600" algn="ctr" eaLnBrk="0" fontAlgn="base" hangingPunct="0">
              <a:spcBef>
                <a:spcPct val="20000"/>
              </a:spcBef>
              <a:spcAft>
                <a:spcPct val="0"/>
              </a:spcAft>
              <a:defRPr kumimoji="1" sz="2000">
                <a:solidFill>
                  <a:schemeClr val="tx1"/>
                </a:solidFill>
                <a:latin typeface="Arial" panose="020B0604020202020204" pitchFamily="34" charset="0"/>
                <a:ea typeface="新細明體" panose="02020500000000000000" pitchFamily="18" charset="-120"/>
              </a:defRPr>
            </a:lvl8pPr>
            <a:lvl9pPr marL="3886200" indent="-228600" algn="ctr" eaLnBrk="0" fontAlgn="base" hangingPunct="0">
              <a:spcBef>
                <a:spcPct val="20000"/>
              </a:spcBef>
              <a:spcAft>
                <a:spcPct val="0"/>
              </a:spcAft>
              <a:defRPr kumimoji="1" sz="2000">
                <a:solidFill>
                  <a:schemeClr val="tx1"/>
                </a:solidFill>
                <a:latin typeface="Arial" panose="020B0604020202020204" pitchFamily="34" charset="0"/>
                <a:ea typeface="新細明體" panose="02020500000000000000" pitchFamily="18" charset="-120"/>
              </a:defRPr>
            </a:lvl9pPr>
          </a:lstStyle>
          <a:p>
            <a:pPr algn="l" eaLnBrk="1" hangingPunct="1"/>
            <a:r>
              <a:rPr lang="en-US" altLang="zh-TW" sz="2400" dirty="0" smtClean="0">
                <a:latin typeface="Times New Roman" panose="02020603050405020304" pitchFamily="18" charset="0"/>
              </a:rPr>
              <a:t>(</a:t>
            </a:r>
            <a:r>
              <a:rPr lang="en-US" altLang="zh-TW" sz="2400" dirty="0">
                <a:latin typeface="Times New Roman" panose="02020603050405020304" pitchFamily="18" charset="0"/>
              </a:rPr>
              <a:t>Vincent and </a:t>
            </a:r>
            <a:r>
              <a:rPr lang="en-US" altLang="zh-TW" sz="2400" dirty="0" err="1">
                <a:latin typeface="Times New Roman" panose="02020603050405020304" pitchFamily="18" charset="0"/>
              </a:rPr>
              <a:t>Soille</a:t>
            </a:r>
            <a:r>
              <a:rPr lang="en-US" altLang="zh-TW" sz="2400" dirty="0">
                <a:latin typeface="Times New Roman" panose="02020603050405020304" pitchFamily="18" charset="0"/>
              </a:rPr>
              <a:t>, IEEE PAMI, 13(6), 1991</a:t>
            </a:r>
            <a:r>
              <a:rPr lang="en-US" altLang="zh-TW" sz="2400" dirty="0" smtClean="0">
                <a:latin typeface="Times New Roman" panose="02020603050405020304" pitchFamily="18" charset="0"/>
              </a:rPr>
              <a:t>)</a:t>
            </a:r>
            <a:endParaRPr lang="en-US" altLang="zh-TW" sz="2400" dirty="0">
              <a:latin typeface="Times New Roman" panose="02020603050405020304" pitchFamily="18" charset="0"/>
            </a:endParaRPr>
          </a:p>
        </p:txBody>
      </p:sp>
      <p:sp>
        <p:nvSpPr>
          <p:cNvPr id="273417" name="Rectangle 2"/>
          <p:cNvSpPr>
            <a:spLocks noChangeArrowheads="1"/>
          </p:cNvSpPr>
          <p:nvPr/>
        </p:nvSpPr>
        <p:spPr bwMode="auto">
          <a:xfrm>
            <a:off x="838200" y="1066800"/>
            <a:ext cx="7162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lgn="ctr">
              <a:spcBef>
                <a:spcPct val="20000"/>
              </a:spcBef>
              <a:defRPr kumimoji="1" sz="3200">
                <a:solidFill>
                  <a:schemeClr val="tx1"/>
                </a:solidFill>
                <a:latin typeface="Arial" panose="020B0604020202020204" pitchFamily="34" charset="0"/>
                <a:ea typeface="新細明體" panose="02020500000000000000" pitchFamily="18" charset="-120"/>
              </a:defRPr>
            </a:lvl1pPr>
            <a:lvl2pPr marL="990600" indent="-533400" algn="ctr">
              <a:spcBef>
                <a:spcPct val="20000"/>
              </a:spcBef>
              <a:defRPr kumimoji="1" sz="2800">
                <a:solidFill>
                  <a:schemeClr val="tx1"/>
                </a:solidFill>
                <a:latin typeface="Arial" panose="020B0604020202020204" pitchFamily="34" charset="0"/>
                <a:ea typeface="新細明體" panose="02020500000000000000" pitchFamily="18" charset="-120"/>
              </a:defRPr>
            </a:lvl2pPr>
            <a:lvl3pPr marL="1371600" indent="-457200" algn="ctr">
              <a:spcBef>
                <a:spcPct val="20000"/>
              </a:spcBef>
              <a:defRPr kumimoji="1" sz="2400">
                <a:solidFill>
                  <a:schemeClr val="tx1"/>
                </a:solidFill>
                <a:latin typeface="Arial" panose="020B0604020202020204" pitchFamily="34" charset="0"/>
                <a:ea typeface="新細明體" panose="02020500000000000000" pitchFamily="18" charset="-120"/>
              </a:defRPr>
            </a:lvl3pPr>
            <a:lvl4pPr marL="1752600" indent="-381000" algn="ctr">
              <a:spcBef>
                <a:spcPct val="20000"/>
              </a:spcBef>
              <a:defRPr kumimoji="1" sz="2000">
                <a:solidFill>
                  <a:schemeClr val="tx1"/>
                </a:solidFill>
                <a:latin typeface="Arial" panose="020B0604020202020204" pitchFamily="34" charset="0"/>
                <a:ea typeface="新細明體" panose="02020500000000000000" pitchFamily="18" charset="-120"/>
              </a:defRPr>
            </a:lvl4pPr>
            <a:lvl5pPr marL="2209800" indent="-381000" algn="ctr">
              <a:spcBef>
                <a:spcPct val="20000"/>
              </a:spcBef>
              <a:defRPr kumimoji="1" sz="2000">
                <a:solidFill>
                  <a:schemeClr val="tx1"/>
                </a:solidFill>
                <a:latin typeface="Arial" panose="020B0604020202020204" pitchFamily="34" charset="0"/>
                <a:ea typeface="新細明體" panose="02020500000000000000" pitchFamily="18" charset="-120"/>
              </a:defRPr>
            </a:lvl5pPr>
            <a:lvl6pPr marL="2667000" indent="-381000" algn="ctr" eaLnBrk="0" fontAlgn="base" hangingPunct="0">
              <a:spcBef>
                <a:spcPct val="20000"/>
              </a:spcBef>
              <a:spcAft>
                <a:spcPct val="0"/>
              </a:spcAft>
              <a:defRPr kumimoji="1" sz="2000">
                <a:solidFill>
                  <a:schemeClr val="tx1"/>
                </a:solidFill>
                <a:latin typeface="Arial" panose="020B0604020202020204" pitchFamily="34" charset="0"/>
                <a:ea typeface="新細明體" panose="02020500000000000000" pitchFamily="18" charset="-120"/>
              </a:defRPr>
            </a:lvl6pPr>
            <a:lvl7pPr marL="3124200" indent="-381000" algn="ctr" eaLnBrk="0" fontAlgn="base" hangingPunct="0">
              <a:spcBef>
                <a:spcPct val="20000"/>
              </a:spcBef>
              <a:spcAft>
                <a:spcPct val="0"/>
              </a:spcAft>
              <a:defRPr kumimoji="1" sz="2000">
                <a:solidFill>
                  <a:schemeClr val="tx1"/>
                </a:solidFill>
                <a:latin typeface="Arial" panose="020B0604020202020204" pitchFamily="34" charset="0"/>
                <a:ea typeface="新細明體" panose="02020500000000000000" pitchFamily="18" charset="-120"/>
              </a:defRPr>
            </a:lvl7pPr>
            <a:lvl8pPr marL="3581400" indent="-381000" algn="ctr" eaLnBrk="0" fontAlgn="base" hangingPunct="0">
              <a:spcBef>
                <a:spcPct val="20000"/>
              </a:spcBef>
              <a:spcAft>
                <a:spcPct val="0"/>
              </a:spcAft>
              <a:defRPr kumimoji="1" sz="2000">
                <a:solidFill>
                  <a:schemeClr val="tx1"/>
                </a:solidFill>
                <a:latin typeface="Arial" panose="020B0604020202020204" pitchFamily="34" charset="0"/>
                <a:ea typeface="新細明體" panose="02020500000000000000" pitchFamily="18" charset="-120"/>
              </a:defRPr>
            </a:lvl8pPr>
            <a:lvl9pPr marL="4038600" indent="-381000" algn="ctr" eaLnBrk="0" fontAlgn="base" hangingPunct="0">
              <a:spcBef>
                <a:spcPct val="20000"/>
              </a:spcBef>
              <a:spcAft>
                <a:spcPct val="0"/>
              </a:spcAft>
              <a:defRPr kumimoji="1" sz="2000">
                <a:solidFill>
                  <a:schemeClr val="tx1"/>
                </a:solidFill>
                <a:latin typeface="Arial" panose="020B0604020202020204" pitchFamily="34" charset="0"/>
                <a:ea typeface="新細明體" panose="02020500000000000000" pitchFamily="18" charset="-120"/>
              </a:defRPr>
            </a:lvl9pPr>
          </a:lstStyle>
          <a:p>
            <a:pPr algn="l" eaLnBrk="1" hangingPunct="1"/>
            <a:r>
              <a:rPr lang="en-US" altLang="zh-TW" sz="2400" dirty="0">
                <a:latin typeface="Times New Roman" panose="02020603050405020304" pitchFamily="18" charset="0"/>
              </a:rPr>
              <a:t>Idea: The water fills all catchment basins. </a:t>
            </a:r>
            <a:endParaRPr lang="en-US" altLang="zh-TW" sz="2400" dirty="0" smtClean="0">
              <a:latin typeface="Times New Roman" panose="02020603050405020304" pitchFamily="18" charset="0"/>
            </a:endParaRPr>
          </a:p>
          <a:p>
            <a:pPr algn="l"/>
            <a:r>
              <a:rPr lang="en-US" altLang="zh-TW" sz="2400" dirty="0">
                <a:latin typeface="Times New Roman" panose="02020603050405020304" pitchFamily="18" charset="0"/>
              </a:rPr>
              <a:t> </a:t>
            </a:r>
            <a:r>
              <a:rPr lang="en-US" altLang="zh-TW" sz="2400" dirty="0" smtClean="0">
                <a:latin typeface="Times New Roman" panose="02020603050405020304" pitchFamily="18" charset="0"/>
              </a:rPr>
              <a:t>       If two </a:t>
            </a:r>
            <a:r>
              <a:rPr lang="en-US" altLang="zh-TW" sz="2400" dirty="0">
                <a:latin typeface="Times New Roman" panose="02020603050405020304" pitchFamily="18" charset="0"/>
              </a:rPr>
              <a:t>basins are </a:t>
            </a:r>
            <a:r>
              <a:rPr lang="en-US" altLang="zh-TW" sz="2400" dirty="0" smtClean="0">
                <a:latin typeface="Times New Roman" panose="02020603050405020304" pitchFamily="18" charset="0"/>
              </a:rPr>
              <a:t>to </a:t>
            </a:r>
            <a:r>
              <a:rPr lang="en-US" altLang="zh-TW" sz="2400" dirty="0">
                <a:latin typeface="Times New Roman" panose="02020603050405020304" pitchFamily="18" charset="0"/>
              </a:rPr>
              <a:t>merge,  a dam is built all </a:t>
            </a:r>
            <a:r>
              <a:rPr lang="en-US" altLang="zh-TW" sz="2400" dirty="0" smtClean="0">
                <a:latin typeface="Times New Roman" panose="02020603050405020304" pitchFamily="18" charset="0"/>
              </a:rPr>
              <a:t>the way </a:t>
            </a:r>
            <a:r>
              <a:rPr lang="en-US" altLang="zh-TW" sz="2400" dirty="0">
                <a:latin typeface="Times New Roman" panose="02020603050405020304" pitchFamily="18" charset="0"/>
              </a:rPr>
              <a:t>to the highest  surface altitude and the </a:t>
            </a:r>
            <a:r>
              <a:rPr lang="en-US" altLang="zh-TW" sz="2400" dirty="0" smtClean="0">
                <a:latin typeface="Times New Roman" panose="02020603050405020304" pitchFamily="18" charset="0"/>
              </a:rPr>
              <a:t>dam (</a:t>
            </a:r>
            <a:r>
              <a:rPr kumimoji="0" lang="zh-TW" altLang="zh-TW" sz="2400" dirty="0">
                <a:solidFill>
                  <a:srgbClr val="212121"/>
                </a:solidFill>
                <a:latin typeface="Arial Unicode MS"/>
                <a:ea typeface="inherit"/>
              </a:rPr>
              <a:t>壩</a:t>
            </a:r>
            <a:r>
              <a:rPr lang="en-US" altLang="zh-TW" sz="2400" dirty="0" smtClean="0">
                <a:latin typeface="Times New Roman" panose="02020603050405020304" pitchFamily="18" charset="0"/>
              </a:rPr>
              <a:t>) represents </a:t>
            </a:r>
            <a:r>
              <a:rPr lang="en-US" altLang="zh-TW" sz="2400" dirty="0">
                <a:latin typeface="Times New Roman" panose="02020603050405020304" pitchFamily="18" charset="0"/>
              </a:rPr>
              <a:t>the watershed line. </a:t>
            </a:r>
          </a:p>
        </p:txBody>
      </p:sp>
      <p:pic>
        <p:nvPicPr>
          <p:cNvPr id="27341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438525"/>
            <a:ext cx="2387600" cy="1892300"/>
          </a:xfrm>
          <a:prstGeom prst="rect">
            <a:avLst/>
          </a:prstGeom>
          <a:noFill/>
          <a:extLst>
            <a:ext uri="{909E8E84-426E-40DD-AFC4-6F175D3DCCD1}">
              <a14:hiddenFill xmlns:a14="http://schemas.microsoft.com/office/drawing/2010/main">
                <a:solidFill>
                  <a:srgbClr val="FFFFFF"/>
                </a:solidFill>
              </a14:hiddenFill>
            </a:ext>
          </a:extLst>
        </p:spPr>
      </p:pic>
      <p:pic>
        <p:nvPicPr>
          <p:cNvPr id="273421"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81400"/>
            <a:ext cx="2438400" cy="2105025"/>
          </a:xfrm>
          <a:prstGeom prst="rect">
            <a:avLst/>
          </a:prstGeom>
          <a:noFill/>
          <a:extLst>
            <a:ext uri="{909E8E84-426E-40DD-AFC4-6F175D3DCCD1}">
              <a14:hiddenFill xmlns:a14="http://schemas.microsoft.com/office/drawing/2010/main">
                <a:solidFill>
                  <a:srgbClr val="FFFFFF"/>
                </a:solidFill>
              </a14:hiddenFill>
            </a:ext>
          </a:extLst>
        </p:spPr>
      </p:pic>
      <p:pic>
        <p:nvPicPr>
          <p:cNvPr id="273422"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124200"/>
            <a:ext cx="2328863" cy="226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675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27</a:t>
            </a:fld>
            <a:endParaRPr lang="en-US" dirty="0"/>
          </a:p>
        </p:txBody>
      </p:sp>
      <p:sp>
        <p:nvSpPr>
          <p:cNvPr id="4" name="內容版面配置區 3"/>
          <p:cNvSpPr>
            <a:spLocks noGrp="1"/>
          </p:cNvSpPr>
          <p:nvPr>
            <p:ph idx="1"/>
          </p:nvPr>
        </p:nvSpPr>
        <p:spPr/>
        <p:txBody>
          <a:bodyPr>
            <a:normAutofit/>
          </a:bodyPr>
          <a:lstStyle/>
          <a:p>
            <a:r>
              <a:rPr lang="en-US" altLang="zh-TW" sz="2000" dirty="0" smtClean="0"/>
              <a:t>Figures 1.8 and 1.9 show that image data may be interpreted as a topographic graphic surface where the gradient image gray-levels represent altitudes (</a:t>
            </a:r>
            <a:r>
              <a:rPr lang="zh-TW" altLang="zh-TW" sz="2000" dirty="0"/>
              <a:t>高度</a:t>
            </a:r>
            <a:r>
              <a:rPr lang="en-US" altLang="zh-TW" sz="2000" dirty="0" smtClean="0"/>
              <a:t>).</a:t>
            </a:r>
          </a:p>
          <a:p>
            <a:r>
              <a:rPr lang="en-US" altLang="zh-TW" sz="2000" dirty="0" smtClean="0"/>
              <a:t>While the concept of watersheds and catchment basins is quite straightforward, </a:t>
            </a:r>
            <a:r>
              <a:rPr lang="en-US" altLang="zh-TW" sz="2000" dirty="0" smtClean="0">
                <a:solidFill>
                  <a:srgbClr val="FFC000"/>
                </a:solidFill>
              </a:rPr>
              <a:t>development of algorithms for watershed segmentation is a complex task.</a:t>
            </a:r>
            <a:endParaRPr lang="zh-TW" altLang="en-US" sz="2000" dirty="0">
              <a:solidFill>
                <a:srgbClr val="FFC000"/>
              </a:solidFill>
            </a:endParaRPr>
          </a:p>
        </p:txBody>
      </p:sp>
      <p:sp>
        <p:nvSpPr>
          <p:cNvPr id="5" name="標題 4"/>
          <p:cNvSpPr>
            <a:spLocks noGrp="1"/>
          </p:cNvSpPr>
          <p:nvPr>
            <p:ph type="title"/>
          </p:nvPr>
        </p:nvSpPr>
        <p:spPr/>
        <p:txBody>
          <a:bodyPr/>
          <a:lstStyle/>
          <a:p>
            <a:r>
              <a:rPr lang="en-US" altLang="zh-TW" dirty="0"/>
              <a:t>Watershed segmentation</a:t>
            </a:r>
            <a:endParaRPr lang="zh-TW" altLang="en-US" dirty="0"/>
          </a:p>
        </p:txBody>
      </p:sp>
      <p:graphicFrame>
        <p:nvGraphicFramePr>
          <p:cNvPr id="6" name="Object 11"/>
          <p:cNvGraphicFramePr>
            <a:graphicFrameLocks noChangeAspect="1"/>
          </p:cNvGraphicFramePr>
          <p:nvPr>
            <p:extLst>
              <p:ext uri="{D42A27DB-BD31-4B8C-83A1-F6EECF244321}">
                <p14:modId xmlns:p14="http://schemas.microsoft.com/office/powerpoint/2010/main" val="3206629983"/>
              </p:ext>
            </p:extLst>
          </p:nvPr>
        </p:nvGraphicFramePr>
        <p:xfrm>
          <a:off x="2032000" y="3886200"/>
          <a:ext cx="2073275" cy="2070100"/>
        </p:xfrm>
        <a:graphic>
          <a:graphicData uri="http://schemas.openxmlformats.org/presentationml/2006/ole">
            <mc:AlternateContent xmlns:mc="http://schemas.openxmlformats.org/markup-compatibility/2006">
              <mc:Choice xmlns:v="urn:schemas-microsoft-com:vml" Requires="v">
                <p:oleObj spid="_x0000_s7396" name="PhotoImpact" r:id="rId3" imgW="4638095" imgH="4628571" progId="PI3.Image">
                  <p:embed/>
                </p:oleObj>
              </mc:Choice>
              <mc:Fallback>
                <p:oleObj name="PhotoImpact" r:id="rId3" imgW="4638095" imgH="4628571" progId="PI3.Image">
                  <p:embed/>
                  <p:pic>
                    <p:nvPicPr>
                      <p:cNvPr id="267275"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3886200"/>
                        <a:ext cx="2073275"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1536184879"/>
              </p:ext>
            </p:extLst>
          </p:nvPr>
        </p:nvGraphicFramePr>
        <p:xfrm>
          <a:off x="4267200" y="3886200"/>
          <a:ext cx="2211388" cy="2049463"/>
        </p:xfrm>
        <a:graphic>
          <a:graphicData uri="http://schemas.openxmlformats.org/presentationml/2006/ole">
            <mc:AlternateContent xmlns:mc="http://schemas.openxmlformats.org/markup-compatibility/2006">
              <mc:Choice xmlns:v="urn:schemas-microsoft-com:vml" Requires="v">
                <p:oleObj spid="_x0000_s7397" name="PhotoImpact" r:id="rId5" imgW="6390476" imgH="4666667" progId="PI3.Image">
                  <p:embed/>
                </p:oleObj>
              </mc:Choice>
              <mc:Fallback>
                <p:oleObj name="PhotoImpact" r:id="rId5" imgW="6390476" imgH="4666667" progId="PI3.Image">
                  <p:embed/>
                  <p:pic>
                    <p:nvPicPr>
                      <p:cNvPr id="267276"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3886200"/>
                        <a:ext cx="2211388" cy="204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3"/>
          <p:cNvSpPr txBox="1"/>
          <p:nvPr/>
        </p:nvSpPr>
        <p:spPr>
          <a:xfrm>
            <a:off x="685800" y="0"/>
            <a:ext cx="7924800" cy="276999"/>
          </a:xfrm>
          <a:prstGeom prst="rect">
            <a:avLst/>
          </a:prstGeom>
          <a:noFill/>
        </p:spPr>
        <p:txBody>
          <a:bodyPr wrap="square" rtlCol="0">
            <a:spAutoFit/>
          </a:bodyPr>
          <a:lstStyle/>
          <a:p>
            <a:r>
              <a:rPr lang="en-US" sz="1200" smtClean="0"/>
              <a:t>Image Processing, Analysis, and Machine Vision,  4</a:t>
            </a:r>
            <a:r>
              <a:rPr lang="en-US" sz="1200" baseline="30000" smtClean="0"/>
              <a:t>th</a:t>
            </a:r>
            <a:r>
              <a:rPr lang="en-US" sz="1200" smtClean="0"/>
              <a:t> Edition		                 Sonka, Hlavac &amp; Boyle</a:t>
            </a:r>
            <a:endParaRPr lang="en-US" sz="1200" dirty="0"/>
          </a:p>
        </p:txBody>
      </p:sp>
    </p:spTree>
    <p:extLst>
      <p:ext uri="{BB962C8B-B14F-4D97-AF65-F5344CB8AC3E}">
        <p14:creationId xmlns:p14="http://schemas.microsoft.com/office/powerpoint/2010/main" val="280849628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28</a:t>
            </a:fld>
            <a:endParaRPr lang="en-US" dirty="0"/>
          </a:p>
        </p:txBody>
      </p:sp>
      <p:sp>
        <p:nvSpPr>
          <p:cNvPr id="6" name="內容版面配置區 5"/>
          <p:cNvSpPr>
            <a:spLocks noGrp="1"/>
          </p:cNvSpPr>
          <p:nvPr>
            <p:ph idx="1"/>
          </p:nvPr>
        </p:nvSpPr>
        <p:spPr/>
        <p:txBody>
          <a:bodyPr>
            <a:normAutofit/>
          </a:bodyPr>
          <a:lstStyle/>
          <a:p>
            <a:r>
              <a:rPr lang="en-US" altLang="zh-TW" sz="2000" dirty="0" smtClean="0"/>
              <a:t>An efficient algorithm for such </a:t>
            </a:r>
            <a:r>
              <a:rPr lang="en-US" altLang="zh-TW" sz="2000" dirty="0" smtClean="0">
                <a:solidFill>
                  <a:srgbClr val="FFC000"/>
                </a:solidFill>
              </a:rPr>
              <a:t>watershed</a:t>
            </a:r>
            <a:r>
              <a:rPr lang="en-US" altLang="zh-TW" sz="2000" dirty="0" smtClean="0"/>
              <a:t> </a:t>
            </a:r>
            <a:r>
              <a:rPr lang="en-US" altLang="zh-TW" sz="2000" dirty="0" smtClean="0">
                <a:solidFill>
                  <a:srgbClr val="FFC000"/>
                </a:solidFill>
              </a:rPr>
              <a:t>segmentation</a:t>
            </a:r>
            <a:r>
              <a:rPr lang="en-US" altLang="zh-TW" sz="2000" dirty="0" smtClean="0"/>
              <a:t> was presented in [Vincent and Soille,1991].</a:t>
            </a:r>
          </a:p>
          <a:p>
            <a:r>
              <a:rPr lang="en-US" altLang="zh-TW" sz="2000" dirty="0" smtClean="0"/>
              <a:t>It is based on sorting the pixels in increasing order of their gray values, flooding (</a:t>
            </a:r>
            <a:r>
              <a:rPr lang="zh-TW" altLang="en-US" sz="1800" dirty="0">
                <a:effectLst/>
              </a:rPr>
              <a:t>泛濫</a:t>
            </a:r>
            <a:r>
              <a:rPr lang="en-US" altLang="zh-TW" sz="2000" dirty="0" smtClean="0"/>
              <a:t>) step consisting of a fast breadth-first scanning of all pixels in the order of their gray-levels.</a:t>
            </a:r>
            <a:endParaRPr lang="zh-TW" altLang="en-US" sz="2000" dirty="0"/>
          </a:p>
        </p:txBody>
      </p:sp>
      <p:sp>
        <p:nvSpPr>
          <p:cNvPr id="5" name="標題 4"/>
          <p:cNvSpPr>
            <a:spLocks noGrp="1"/>
          </p:cNvSpPr>
          <p:nvPr>
            <p:ph type="title"/>
          </p:nvPr>
        </p:nvSpPr>
        <p:spPr/>
        <p:txBody>
          <a:bodyPr/>
          <a:lstStyle/>
          <a:p>
            <a:r>
              <a:rPr lang="en-US" altLang="zh-TW" dirty="0"/>
              <a:t>Watershed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188418" name="Picture 2" descr="C:\Documents and Settings\altit\Desktop\Sonka 4e Jpegs\93607_ch06\Figure 6.4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352800"/>
            <a:ext cx="8573721" cy="2784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29</a:t>
            </a:fld>
            <a:endParaRPr lang="en-US" dirty="0"/>
          </a:p>
        </p:txBody>
      </p:sp>
      <p:sp>
        <p:nvSpPr>
          <p:cNvPr id="4" name="內容版面配置區 3"/>
          <p:cNvSpPr>
            <a:spLocks noGrp="1"/>
          </p:cNvSpPr>
          <p:nvPr>
            <p:ph idx="1"/>
          </p:nvPr>
        </p:nvSpPr>
        <p:spPr/>
        <p:txBody>
          <a:bodyPr/>
          <a:lstStyle/>
          <a:p>
            <a:endParaRPr lang="zh-TW" altLang="en-US"/>
          </a:p>
        </p:txBody>
      </p:sp>
      <mc:AlternateContent xmlns:mc="http://schemas.openxmlformats.org/markup-compatibility/2006" xmlns:a14="http://schemas.microsoft.com/office/drawing/2010/main">
        <mc:Choice Requires="a14">
          <p:sp>
            <p:nvSpPr>
              <p:cNvPr id="6" name="內容版面配置區 5"/>
              <p:cNvSpPr txBox="1">
                <a:spLocks/>
              </p:cNvSpPr>
              <p:nvPr/>
            </p:nvSpPr>
            <p:spPr>
              <a:xfrm>
                <a:off x="265176" y="762000"/>
                <a:ext cx="8662416" cy="5897196"/>
              </a:xfrm>
              <a:prstGeom prst="rect">
                <a:avLst/>
              </a:prstGeom>
              <a:solidFill>
                <a:schemeClr val="tx2"/>
              </a:solidFill>
            </p:spPr>
            <p:txBody>
              <a:bodyPr vert="horz" lIns="91440" tIns="45720" rIns="91440" bIns="45720" rtlCol="0" anchor="t" anchorCtr="0">
                <a:normAutofit fontScale="92500" lnSpcReduction="10000"/>
              </a:bodyPr>
              <a:lstStyle>
                <a:lvl1pPr marL="265113" indent="-265113" algn="l" defTabSz="914400" rtl="0" eaLnBrk="1" latinLnBrk="0" hangingPunct="1">
                  <a:spcBef>
                    <a:spcPct val="20000"/>
                  </a:spcBef>
                  <a:spcAft>
                    <a:spcPts val="600"/>
                  </a:spcAft>
                  <a:buSzPct val="160000"/>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23888" indent="-258763"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982663" indent="-206375"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255713" indent="-158750"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520825" indent="-149225"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buFont typeface="Arial" panose="020B0604020202020204" pitchFamily="34" charset="0"/>
                  <a:buNone/>
                </a:pPr>
                <a:r>
                  <a:rPr lang="en-US" altLang="zh-TW" sz="2000" dirty="0" smtClean="0">
                    <a:solidFill>
                      <a:srgbClr val="7030A0"/>
                    </a:solidFill>
                    <a:effectLst/>
                  </a:rPr>
                  <a:t>Algorithm 6.21 Efficient watershed segmentation</a:t>
                </a:r>
              </a:p>
              <a:p>
                <a:pPr>
                  <a:buNone/>
                </a:pPr>
                <a:r>
                  <a:rPr lang="en-US" altLang="zh-TW" sz="1800" dirty="0" smtClean="0">
                    <a:solidFill>
                      <a:srgbClr val="7030A0"/>
                    </a:solidFill>
                    <a:effectLst/>
                  </a:rPr>
                  <a:t>1. Construct </a:t>
                </a:r>
                <a:r>
                  <a:rPr lang="en-US" altLang="zh-TW" sz="1800" dirty="0" smtClean="0">
                    <a:solidFill>
                      <a:srgbClr val="C00000"/>
                    </a:solidFill>
                    <a:effectLst/>
                  </a:rPr>
                  <a:t>a histogram of the gradient image</a:t>
                </a:r>
                <a:r>
                  <a:rPr lang="en-US" altLang="zh-TW" sz="1800" dirty="0" smtClean="0">
                    <a:solidFill>
                      <a:srgbClr val="7030A0"/>
                    </a:solidFill>
                    <a:effectLst/>
                  </a:rPr>
                  <a:t>: from it, construct a list of pointers to pixels of intensity</a:t>
                </a:r>
                <a:r>
                  <a:rPr lang="en-US" altLang="zh-TW" sz="1800" dirty="0">
                    <a:solidFill>
                      <a:srgbClr val="7030A0"/>
                    </a:solidFill>
                    <a:effectLst/>
                    <a:ea typeface="Cambria Math" panose="02040503050406030204" pitchFamily="18" charset="0"/>
                  </a:rPr>
                  <a:t> </a:t>
                </a:r>
                <a14:m>
                  <m:oMath xmlns:m="http://schemas.openxmlformats.org/officeDocument/2006/math">
                    <m:r>
                      <a:rPr lang="en-US" altLang="zh-TW" sz="1800" b="0" i="1" dirty="0" smtClean="0">
                        <a:solidFill>
                          <a:srgbClr val="7030A0"/>
                        </a:solidFill>
                        <a:effectLst/>
                        <a:latin typeface="Cambria Math" panose="02040503050406030204" pitchFamily="18" charset="0"/>
                        <a:ea typeface="Cambria Math" panose="02040503050406030204" pitchFamily="18" charset="0"/>
                      </a:rPr>
                      <m:t>h</m:t>
                    </m:r>
                  </m:oMath>
                </a14:m>
                <a:r>
                  <a:rPr lang="en-US" altLang="zh-TW" sz="1800" dirty="0" smtClean="0">
                    <a:solidFill>
                      <a:srgbClr val="7030A0"/>
                    </a:solidFill>
                    <a:effectLst/>
                  </a:rPr>
                  <a:t> to permit direct access. This can be done very efficiently—in linear time.</a:t>
                </a:r>
              </a:p>
              <a:p>
                <a:pPr>
                  <a:buNone/>
                </a:pPr>
                <a:r>
                  <a:rPr lang="en-US" altLang="zh-TW" sz="1800" dirty="0" smtClean="0">
                    <a:solidFill>
                      <a:srgbClr val="7030A0"/>
                    </a:solidFill>
                    <a:effectLst/>
                  </a:rPr>
                  <a:t>2. Suppose flooding has been conducted up to level </a:t>
                </a:r>
                <a14:m>
                  <m:oMath xmlns:m="http://schemas.openxmlformats.org/officeDocument/2006/math">
                    <m:r>
                      <a:rPr lang="en-US" altLang="zh-TW" sz="1800" b="0" i="1" dirty="0" smtClean="0">
                        <a:solidFill>
                          <a:srgbClr val="7030A0"/>
                        </a:solidFill>
                        <a:effectLst/>
                        <a:latin typeface="Cambria Math" panose="02040503050406030204" pitchFamily="18" charset="0"/>
                        <a:ea typeface="Cambria Math" panose="02040503050406030204" pitchFamily="18" charset="0"/>
                      </a:rPr>
                      <m:t>𝑘</m:t>
                    </m:r>
                  </m:oMath>
                </a14:m>
                <a:r>
                  <a:rPr lang="en-US" altLang="zh-TW" sz="1800" dirty="0" smtClean="0">
                    <a:solidFill>
                      <a:srgbClr val="7030A0"/>
                    </a:solidFill>
                    <a:effectLst/>
                  </a:rPr>
                  <a:t> so every pixel having gray-level less than or equal to </a:t>
                </a:r>
                <a14:m>
                  <m:oMath xmlns:m="http://schemas.openxmlformats.org/officeDocument/2006/math">
                    <m:r>
                      <a:rPr lang="en-US" altLang="zh-TW" sz="1800" b="0" i="1" dirty="0" smtClean="0">
                        <a:solidFill>
                          <a:srgbClr val="7030A0"/>
                        </a:solidFill>
                        <a:effectLst/>
                        <a:latin typeface="Cambria Math" panose="02040503050406030204" pitchFamily="18" charset="0"/>
                        <a:ea typeface="Cambria Math" panose="02040503050406030204" pitchFamily="18" charset="0"/>
                      </a:rPr>
                      <m:t>𝑘</m:t>
                    </m:r>
                  </m:oMath>
                </a14:m>
                <a:r>
                  <a:rPr lang="en-US" altLang="zh-TW" sz="1800" dirty="0" smtClean="0">
                    <a:solidFill>
                      <a:srgbClr val="7030A0"/>
                    </a:solidFill>
                    <a:effectLst/>
                  </a:rPr>
                  <a:t> has already been assigned a unique catchment basin or watershed label.</a:t>
                </a:r>
              </a:p>
              <a:p>
                <a:pPr>
                  <a:buNone/>
                </a:pPr>
                <a:r>
                  <a:rPr lang="en-US" altLang="zh-TW" sz="1800" dirty="0" smtClean="0">
                    <a:solidFill>
                      <a:srgbClr val="7030A0"/>
                    </a:solidFill>
                    <a:effectLst/>
                  </a:rPr>
                  <a:t>3. Consider pixels of </a:t>
                </a:r>
                <a:r>
                  <a:rPr lang="en-US" altLang="zh-TW" sz="1800" dirty="0" smtClean="0">
                    <a:solidFill>
                      <a:srgbClr val="C00000"/>
                    </a:solidFill>
                    <a:effectLst/>
                  </a:rPr>
                  <a:t>intensity </a:t>
                </a:r>
                <a14:m>
                  <m:oMath xmlns:m="http://schemas.openxmlformats.org/officeDocument/2006/math">
                    <m:r>
                      <a:rPr lang="en-US" altLang="zh-TW" sz="1800" b="0" i="1" dirty="0" smtClean="0">
                        <a:solidFill>
                          <a:srgbClr val="C00000"/>
                        </a:solidFill>
                        <a:effectLst/>
                        <a:latin typeface="Cambria Math" panose="02040503050406030204" pitchFamily="18" charset="0"/>
                        <a:ea typeface="Cambria Math" panose="02040503050406030204" pitchFamily="18" charset="0"/>
                      </a:rPr>
                      <m:t>𝑘</m:t>
                    </m:r>
                    <m:r>
                      <a:rPr lang="en-US" altLang="zh-TW" sz="1800" b="0" i="1" dirty="0" smtClean="0">
                        <a:solidFill>
                          <a:srgbClr val="C00000"/>
                        </a:solidFill>
                        <a:effectLst/>
                        <a:latin typeface="Cambria Math" panose="02040503050406030204" pitchFamily="18" charset="0"/>
                        <a:ea typeface="Cambria Math" panose="02040503050406030204" pitchFamily="18" charset="0"/>
                      </a:rPr>
                      <m:t>+1</m:t>
                    </m:r>
                  </m:oMath>
                </a14:m>
                <a:r>
                  <a:rPr lang="en-US" altLang="zh-TW" sz="1800" dirty="0" smtClean="0">
                    <a:solidFill>
                      <a:srgbClr val="7030A0"/>
                    </a:solidFill>
                    <a:effectLst/>
                  </a:rPr>
                  <a:t>: construct a FIFO queue of all such candidates.  </a:t>
                </a:r>
              </a:p>
              <a:p>
                <a:pPr>
                  <a:buNone/>
                </a:pPr>
                <a:r>
                  <a:rPr lang="en-US" altLang="zh-TW" sz="1800" dirty="0" smtClean="0">
                    <a:solidFill>
                      <a:srgbClr val="7030A0"/>
                    </a:solidFill>
                    <a:effectLst/>
                  </a:rPr>
                  <a:t>4. Construct a </a:t>
                </a:r>
                <a:r>
                  <a:rPr lang="en-US" altLang="zh-TW" sz="1800" i="1" dirty="0" smtClean="0">
                    <a:solidFill>
                      <a:srgbClr val="7030A0"/>
                    </a:solidFill>
                    <a:effectLst/>
                  </a:rPr>
                  <a:t>geodesic influence zone </a:t>
                </a:r>
                <a:r>
                  <a:rPr lang="en-US" altLang="zh-TW" sz="1800" dirty="0" smtClean="0">
                    <a:solidFill>
                      <a:srgbClr val="7030A0"/>
                    </a:solidFill>
                    <a:effectLst/>
                  </a:rPr>
                  <a:t>for all hitherto </a:t>
                </a:r>
                <a:r>
                  <a:rPr lang="en-US" altLang="zh-TW" sz="1800" dirty="0">
                    <a:solidFill>
                      <a:srgbClr val="7030A0"/>
                    </a:solidFill>
                    <a:effectLst/>
                  </a:rPr>
                  <a:t>(</a:t>
                </a:r>
                <a:r>
                  <a:rPr lang="zh-TW" altLang="en-US" sz="1800" dirty="0">
                    <a:solidFill>
                      <a:srgbClr val="7030A0"/>
                    </a:solidFill>
                    <a:effectLst/>
                  </a:rPr>
                  <a:t>迄今</a:t>
                </a:r>
                <a:r>
                  <a:rPr lang="en-US" altLang="zh-TW" sz="1800" dirty="0">
                    <a:solidFill>
                      <a:srgbClr val="7030A0"/>
                    </a:solidFill>
                    <a:effectLst/>
                  </a:rPr>
                  <a:t>) </a:t>
                </a:r>
                <a:r>
                  <a:rPr lang="en-US" altLang="zh-TW" sz="1800" dirty="0" smtClean="0">
                    <a:solidFill>
                      <a:srgbClr val="7030A0"/>
                    </a:solidFill>
                    <a:effectLst/>
                  </a:rPr>
                  <a:t>determined catchment basins: for basin </a:t>
                </a:r>
                <a14:m>
                  <m:oMath xmlns:m="http://schemas.openxmlformats.org/officeDocument/2006/math">
                    <m:sSub>
                      <m:sSubPr>
                        <m:ctrlPr>
                          <a:rPr lang="en-US" altLang="zh-TW" sz="1800" i="1" dirty="0" smtClean="0">
                            <a:solidFill>
                              <a:srgbClr val="7030A0"/>
                            </a:solidFill>
                            <a:effectLst/>
                            <a:latin typeface="Cambria Math" panose="02040503050406030204" pitchFamily="18" charset="0"/>
                            <a:ea typeface="Cambria Math" panose="02040503050406030204" pitchFamily="18" charset="0"/>
                          </a:rPr>
                        </m:ctrlPr>
                      </m:sSubPr>
                      <m:e>
                        <m:r>
                          <a:rPr lang="en-US" altLang="zh-TW" sz="1800" b="0" i="1" dirty="0" smtClean="0">
                            <a:solidFill>
                              <a:srgbClr val="7030A0"/>
                            </a:solidFill>
                            <a:effectLst/>
                            <a:latin typeface="Cambria Math" panose="02040503050406030204" pitchFamily="18" charset="0"/>
                            <a:ea typeface="Cambria Math" panose="02040503050406030204" pitchFamily="18" charset="0"/>
                          </a:rPr>
                          <m:t>𝑙</m:t>
                        </m:r>
                      </m:e>
                      <m:sub>
                        <m:r>
                          <a:rPr lang="en-US" altLang="zh-TW" sz="1800" b="0" i="1" dirty="0" smtClean="0">
                            <a:solidFill>
                              <a:srgbClr val="7030A0"/>
                            </a:solidFill>
                            <a:effectLst/>
                            <a:latin typeface="Cambria Math" panose="02040503050406030204" pitchFamily="18" charset="0"/>
                            <a:ea typeface="Cambria Math" panose="02040503050406030204" pitchFamily="18" charset="0"/>
                          </a:rPr>
                          <m:t>𝑖</m:t>
                        </m:r>
                      </m:sub>
                    </m:sSub>
                  </m:oMath>
                </a14:m>
                <a:r>
                  <a:rPr lang="en-US" altLang="zh-TW" sz="1800" dirty="0" smtClean="0">
                    <a:solidFill>
                      <a:srgbClr val="7030A0"/>
                    </a:solidFill>
                    <a:effectLst/>
                  </a:rPr>
                  <a:t> this is the locus of non-labeled image pixels of gray-level </a:t>
                </a:r>
                <a14:m>
                  <m:oMath xmlns:m="http://schemas.openxmlformats.org/officeDocument/2006/math">
                    <m:r>
                      <a:rPr lang="en-US" altLang="zh-TW" sz="1800" i="1" dirty="0">
                        <a:solidFill>
                          <a:srgbClr val="7030A0"/>
                        </a:solidFill>
                        <a:effectLst/>
                        <a:latin typeface="Cambria Math" panose="02040503050406030204" pitchFamily="18" charset="0"/>
                        <a:ea typeface="Cambria Math" panose="02040503050406030204" pitchFamily="18" charset="0"/>
                      </a:rPr>
                      <m:t>𝑘</m:t>
                    </m:r>
                    <m:r>
                      <a:rPr lang="en-US" altLang="zh-TW" sz="1800" i="1" dirty="0">
                        <a:solidFill>
                          <a:srgbClr val="7030A0"/>
                        </a:solidFill>
                        <a:effectLst/>
                        <a:latin typeface="Cambria Math" panose="02040503050406030204" pitchFamily="18" charset="0"/>
                        <a:ea typeface="Cambria Math" panose="02040503050406030204" pitchFamily="18" charset="0"/>
                      </a:rPr>
                      <m:t>+1</m:t>
                    </m:r>
                  </m:oMath>
                </a14:m>
                <a:r>
                  <a:rPr lang="en-US" altLang="zh-TW" sz="1800" dirty="0" smtClean="0">
                    <a:solidFill>
                      <a:srgbClr val="7030A0"/>
                    </a:solidFill>
                    <a:effectLst/>
                  </a:rPr>
                  <a:t> that are contiguous (via pixels of intensity </a:t>
                </a:r>
                <a14:m>
                  <m:oMath xmlns:m="http://schemas.openxmlformats.org/officeDocument/2006/math">
                    <m:r>
                      <a:rPr lang="en-US" altLang="zh-TW" sz="1800" i="1" dirty="0" smtClean="0">
                        <a:solidFill>
                          <a:srgbClr val="7030A0"/>
                        </a:solidFill>
                        <a:effectLst/>
                        <a:latin typeface="Cambria Math" panose="02040503050406030204" pitchFamily="18" charset="0"/>
                        <a:ea typeface="Cambria Math" panose="02040503050406030204" pitchFamily="18" charset="0"/>
                      </a:rPr>
                      <m:t>≤</m:t>
                    </m:r>
                    <m:r>
                      <a:rPr lang="en-US" altLang="zh-TW" sz="1800" i="1" dirty="0">
                        <a:solidFill>
                          <a:srgbClr val="7030A0"/>
                        </a:solidFill>
                        <a:effectLst/>
                        <a:latin typeface="Cambria Math" panose="02040503050406030204" pitchFamily="18" charset="0"/>
                        <a:ea typeface="Cambria Math" panose="02040503050406030204" pitchFamily="18" charset="0"/>
                      </a:rPr>
                      <m:t>𝑘</m:t>
                    </m:r>
                    <m:r>
                      <a:rPr lang="en-US" altLang="zh-TW" sz="1800" i="1" dirty="0">
                        <a:solidFill>
                          <a:srgbClr val="7030A0"/>
                        </a:solidFill>
                        <a:effectLst/>
                        <a:latin typeface="Cambria Math" panose="02040503050406030204" pitchFamily="18" charset="0"/>
                        <a:ea typeface="Cambria Math" panose="02040503050406030204" pitchFamily="18" charset="0"/>
                      </a:rPr>
                      <m:t>+1</m:t>
                    </m:r>
                  </m:oMath>
                </a14:m>
                <a:r>
                  <a:rPr lang="en-US" altLang="zh-TW" sz="1800" dirty="0" smtClean="0">
                    <a:solidFill>
                      <a:srgbClr val="7030A0"/>
                    </a:solidFill>
                    <a:effectLst/>
                  </a:rPr>
                  <a:t>) with the basin </a:t>
                </a:r>
                <a14:m>
                  <m:oMath xmlns:m="http://schemas.openxmlformats.org/officeDocument/2006/math">
                    <m:sSub>
                      <m:sSubPr>
                        <m:ctrlPr>
                          <a:rPr lang="en-US" altLang="zh-TW" sz="1800" i="1" dirty="0">
                            <a:solidFill>
                              <a:srgbClr val="7030A0"/>
                            </a:solidFill>
                            <a:effectLst/>
                            <a:latin typeface="Cambria Math" panose="02040503050406030204" pitchFamily="18" charset="0"/>
                            <a:ea typeface="Cambria Math" panose="02040503050406030204" pitchFamily="18" charset="0"/>
                          </a:rPr>
                        </m:ctrlPr>
                      </m:sSubPr>
                      <m:e>
                        <m:r>
                          <a:rPr lang="en-US" altLang="zh-TW" sz="1800" i="1" dirty="0">
                            <a:solidFill>
                              <a:srgbClr val="7030A0"/>
                            </a:solidFill>
                            <a:effectLst/>
                            <a:latin typeface="Cambria Math" panose="02040503050406030204" pitchFamily="18" charset="0"/>
                            <a:ea typeface="Cambria Math" panose="02040503050406030204" pitchFamily="18" charset="0"/>
                          </a:rPr>
                          <m:t>𝑙</m:t>
                        </m:r>
                      </m:e>
                      <m:sub>
                        <m:r>
                          <a:rPr lang="en-US" altLang="zh-TW" sz="1800" i="1" dirty="0">
                            <a:solidFill>
                              <a:srgbClr val="7030A0"/>
                            </a:solidFill>
                            <a:effectLst/>
                            <a:latin typeface="Cambria Math" panose="02040503050406030204" pitchFamily="18" charset="0"/>
                            <a:ea typeface="Cambria Math" panose="02040503050406030204" pitchFamily="18" charset="0"/>
                          </a:rPr>
                          <m:t>𝑖</m:t>
                        </m:r>
                      </m:sub>
                    </m:sSub>
                  </m:oMath>
                </a14:m>
                <a:r>
                  <a:rPr lang="en-US" altLang="zh-TW" sz="1800" dirty="0" smtClean="0">
                    <a:solidFill>
                      <a:srgbClr val="7030A0"/>
                    </a:solidFill>
                    <a:effectLst/>
                  </a:rPr>
                  <a:t> for which their distance to </a:t>
                </a:r>
                <a14:m>
                  <m:oMath xmlns:m="http://schemas.openxmlformats.org/officeDocument/2006/math">
                    <m:sSub>
                      <m:sSubPr>
                        <m:ctrlPr>
                          <a:rPr lang="en-US" altLang="zh-TW" sz="1800" i="1" dirty="0">
                            <a:solidFill>
                              <a:srgbClr val="7030A0"/>
                            </a:solidFill>
                            <a:effectLst/>
                            <a:latin typeface="Cambria Math" panose="02040503050406030204" pitchFamily="18" charset="0"/>
                            <a:ea typeface="Cambria Math" panose="02040503050406030204" pitchFamily="18" charset="0"/>
                          </a:rPr>
                        </m:ctrlPr>
                      </m:sSubPr>
                      <m:e>
                        <m:r>
                          <a:rPr lang="en-US" altLang="zh-TW" sz="1800" i="1" dirty="0">
                            <a:solidFill>
                              <a:srgbClr val="7030A0"/>
                            </a:solidFill>
                            <a:effectLst/>
                            <a:latin typeface="Cambria Math" panose="02040503050406030204" pitchFamily="18" charset="0"/>
                            <a:ea typeface="Cambria Math" panose="02040503050406030204" pitchFamily="18" charset="0"/>
                          </a:rPr>
                          <m:t>𝑙</m:t>
                        </m:r>
                      </m:e>
                      <m:sub>
                        <m:r>
                          <a:rPr lang="en-US" altLang="zh-TW" sz="1800" i="1" dirty="0">
                            <a:solidFill>
                              <a:srgbClr val="7030A0"/>
                            </a:solidFill>
                            <a:effectLst/>
                            <a:latin typeface="Cambria Math" panose="02040503050406030204" pitchFamily="18" charset="0"/>
                            <a:ea typeface="Cambria Math" panose="02040503050406030204" pitchFamily="18" charset="0"/>
                          </a:rPr>
                          <m:t>𝑖</m:t>
                        </m:r>
                      </m:sub>
                    </m:sSub>
                  </m:oMath>
                </a14:m>
                <a:r>
                  <a:rPr lang="en-US" altLang="zh-TW" sz="1800" dirty="0" smtClean="0">
                    <a:solidFill>
                      <a:srgbClr val="7030A0"/>
                    </a:solidFill>
                    <a:effectLst/>
                  </a:rPr>
                  <a:t> is smaller than their distance to any other basin </a:t>
                </a:r>
                <a14:m>
                  <m:oMath xmlns:m="http://schemas.openxmlformats.org/officeDocument/2006/math">
                    <m:sSub>
                      <m:sSubPr>
                        <m:ctrlPr>
                          <a:rPr lang="en-US" altLang="zh-TW" sz="1800" i="1" dirty="0">
                            <a:solidFill>
                              <a:srgbClr val="7030A0"/>
                            </a:solidFill>
                            <a:effectLst/>
                            <a:latin typeface="Cambria Math" panose="02040503050406030204" pitchFamily="18" charset="0"/>
                            <a:ea typeface="Cambria Math" panose="02040503050406030204" pitchFamily="18" charset="0"/>
                          </a:rPr>
                        </m:ctrlPr>
                      </m:sSubPr>
                      <m:e>
                        <m:r>
                          <a:rPr lang="en-US" altLang="zh-TW" sz="1800" i="1" dirty="0">
                            <a:solidFill>
                              <a:srgbClr val="7030A0"/>
                            </a:solidFill>
                            <a:effectLst/>
                            <a:latin typeface="Cambria Math" panose="02040503050406030204" pitchFamily="18" charset="0"/>
                            <a:ea typeface="Cambria Math" panose="02040503050406030204" pitchFamily="18" charset="0"/>
                          </a:rPr>
                          <m:t>𝑙</m:t>
                        </m:r>
                      </m:e>
                      <m:sub>
                        <m:r>
                          <a:rPr lang="en-US" altLang="zh-TW" sz="1800" b="0" i="1" dirty="0" smtClean="0">
                            <a:solidFill>
                              <a:srgbClr val="7030A0"/>
                            </a:solidFill>
                            <a:effectLst/>
                            <a:latin typeface="Cambria Math" panose="02040503050406030204" pitchFamily="18" charset="0"/>
                            <a:ea typeface="Cambria Math" panose="02040503050406030204" pitchFamily="18" charset="0"/>
                          </a:rPr>
                          <m:t>𝑗</m:t>
                        </m:r>
                      </m:sub>
                    </m:sSub>
                  </m:oMath>
                </a14:m>
                <a:r>
                  <a:rPr lang="en-US" altLang="zh-TW" sz="1800" dirty="0" smtClean="0">
                    <a:solidFill>
                      <a:srgbClr val="7030A0"/>
                    </a:solidFill>
                    <a:effectLst/>
                  </a:rPr>
                  <a:t> (Figure 6.45).</a:t>
                </a:r>
              </a:p>
              <a:p>
                <a:pPr>
                  <a:buNone/>
                </a:pPr>
                <a:r>
                  <a:rPr lang="en-US" altLang="zh-TW" sz="1800" dirty="0" smtClean="0">
                    <a:solidFill>
                      <a:srgbClr val="7030A0"/>
                    </a:solidFill>
                    <a:effectLst/>
                  </a:rPr>
                  <a:t>5. Pixels from the queue are processed sequentially: those that belong to the influence zone of catchment basin </a:t>
                </a:r>
                <a14:m>
                  <m:oMath xmlns:m="http://schemas.openxmlformats.org/officeDocument/2006/math">
                    <m:r>
                      <a:rPr lang="en-US" altLang="zh-TW" sz="1800" b="0" i="1" dirty="0" smtClean="0">
                        <a:solidFill>
                          <a:srgbClr val="7030A0"/>
                        </a:solidFill>
                        <a:effectLst/>
                        <a:latin typeface="Cambria Math" panose="02040503050406030204" pitchFamily="18" charset="0"/>
                        <a:ea typeface="Cambria Math" panose="02040503050406030204" pitchFamily="18" charset="0"/>
                      </a:rPr>
                      <m:t>𝑙</m:t>
                    </m:r>
                  </m:oMath>
                </a14:m>
                <a:r>
                  <a:rPr lang="en-US" altLang="zh-TW" sz="1800" dirty="0" smtClean="0">
                    <a:solidFill>
                      <a:srgbClr val="7030A0"/>
                    </a:solidFill>
                    <a:effectLst/>
                  </a:rPr>
                  <a:t> are also labeled as </a:t>
                </a:r>
                <a14:m>
                  <m:oMath xmlns:m="http://schemas.openxmlformats.org/officeDocument/2006/math">
                    <m:r>
                      <a:rPr lang="en-US" altLang="zh-TW" sz="1800" b="0" i="1" dirty="0" smtClean="0">
                        <a:solidFill>
                          <a:srgbClr val="7030A0"/>
                        </a:solidFill>
                        <a:effectLst/>
                        <a:latin typeface="Cambria Math" panose="02040503050406030204" pitchFamily="18" charset="0"/>
                        <a:ea typeface="Cambria Math" panose="02040503050406030204" pitchFamily="18" charset="0"/>
                      </a:rPr>
                      <m:t>𝑙</m:t>
                    </m:r>
                  </m:oMath>
                </a14:m>
                <a:r>
                  <a:rPr lang="en-US" altLang="zh-TW" sz="1800" dirty="0" smtClean="0">
                    <a:solidFill>
                      <a:srgbClr val="7030A0"/>
                    </a:solidFill>
                    <a:effectLst/>
                  </a:rPr>
                  <a:t>, causing the basin to grow. </a:t>
                </a:r>
              </a:p>
              <a:p>
                <a:pPr>
                  <a:buNone/>
                </a:pPr>
                <a:r>
                  <a:rPr lang="en-US" altLang="zh-TW" sz="1800" dirty="0">
                    <a:solidFill>
                      <a:srgbClr val="7030A0"/>
                    </a:solidFill>
                    <a:effectLst/>
                  </a:rPr>
                  <a:t> </a:t>
                </a:r>
                <a:r>
                  <a:rPr lang="en-US" altLang="zh-TW" sz="1800" dirty="0" smtClean="0">
                    <a:solidFill>
                      <a:srgbClr val="7030A0"/>
                    </a:solidFill>
                    <a:effectLst/>
                  </a:rPr>
                  <a:t>    </a:t>
                </a:r>
                <a:r>
                  <a:rPr lang="en-US" altLang="zh-TW" sz="1800" dirty="0" smtClean="0">
                    <a:solidFill>
                      <a:srgbClr val="0070C0"/>
                    </a:solidFill>
                    <a:effectLst/>
                  </a:rPr>
                  <a:t>Those that are on the boundary of influence zones become marked as watershed. </a:t>
                </a:r>
              </a:p>
              <a:p>
                <a:pPr>
                  <a:buNone/>
                </a:pPr>
                <a:r>
                  <a:rPr lang="en-US" altLang="zh-TW" sz="1800" dirty="0">
                    <a:solidFill>
                      <a:srgbClr val="7030A0"/>
                    </a:solidFill>
                    <a:effectLst/>
                  </a:rPr>
                  <a:t> </a:t>
                </a:r>
                <a:r>
                  <a:rPr lang="en-US" altLang="zh-TW" sz="1800" dirty="0" smtClean="0">
                    <a:solidFill>
                      <a:srgbClr val="7030A0"/>
                    </a:solidFill>
                    <a:effectLst/>
                  </a:rPr>
                  <a:t>    Pixels that cannot be assigned an existing label or watershed represent newly discovered catchment basins and are marked with new and unique labels.</a:t>
                </a:r>
              </a:p>
              <a:p>
                <a:pPr>
                  <a:buNone/>
                </a:pPr>
                <a:r>
                  <a:rPr lang="en-US" altLang="zh-TW" sz="1300" dirty="0">
                    <a:solidFill>
                      <a:srgbClr val="0070C0"/>
                    </a:solidFill>
                    <a:effectLst/>
                  </a:rPr>
                  <a:t>http://me1237guy.pixnet.net/blog/post/54275066-%E5%88%86%E6%B0%B4%E5%B6%BA%E5%BD%B1%E5%83%8F%E5%88%86%E5%89%B2marker-based-image-segmentation-algorit</a:t>
                </a:r>
                <a:endParaRPr lang="en-US" altLang="zh-TW" sz="1300" dirty="0" smtClean="0">
                  <a:solidFill>
                    <a:srgbClr val="0070C0"/>
                  </a:solidFill>
                  <a:effectLst/>
                </a:endParaRPr>
              </a:p>
            </p:txBody>
          </p:sp>
        </mc:Choice>
        <mc:Fallback xmlns="">
          <p:sp>
            <p:nvSpPr>
              <p:cNvPr id="6" name="內容版面配置區 5"/>
              <p:cNvSpPr txBox="1">
                <a:spLocks noRot="1" noChangeAspect="1" noMove="1" noResize="1" noEditPoints="1" noAdjustHandles="1" noChangeArrowheads="1" noChangeShapeType="1" noTextEdit="1"/>
              </p:cNvSpPr>
              <p:nvPr/>
            </p:nvSpPr>
            <p:spPr>
              <a:xfrm>
                <a:off x="265176" y="762000"/>
                <a:ext cx="8662416" cy="5897196"/>
              </a:xfrm>
              <a:prstGeom prst="rect">
                <a:avLst/>
              </a:prstGeom>
              <a:blipFill>
                <a:blip r:embed="rId2"/>
                <a:stretch>
                  <a:fillRect l="-704" t="-1034" r="-6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4951534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p:txBody>
              <a:bodyPr>
                <a:normAutofit/>
              </a:bodyPr>
              <a:lstStyle/>
              <a:p>
                <a:r>
                  <a:rPr lang="en-US" altLang="zh-TW" sz="2000" dirty="0" smtClean="0"/>
                  <a:t>The Hough transform was designed to detect </a:t>
                </a:r>
                <a:r>
                  <a:rPr lang="en-US" altLang="zh-TW" sz="2000" dirty="0" smtClean="0">
                    <a:solidFill>
                      <a:srgbClr val="FFC000"/>
                    </a:solidFill>
                  </a:rPr>
                  <a:t>straight lines </a:t>
                </a:r>
                <a:r>
                  <a:rPr lang="en-US" altLang="zh-TW" sz="2000" dirty="0" smtClean="0"/>
                  <a:t>and </a:t>
                </a:r>
                <a:r>
                  <a:rPr lang="en-US" altLang="zh-TW" sz="2000" dirty="0" smtClean="0">
                    <a:solidFill>
                      <a:srgbClr val="FFC000"/>
                    </a:solidFill>
                  </a:rPr>
                  <a:t>curves </a:t>
                </a:r>
                <a:r>
                  <a:rPr lang="en-US" altLang="zh-TW" sz="2000" dirty="0" smtClean="0"/>
                  <a:t>[Hough, 1962].</a:t>
                </a:r>
              </a:p>
              <a:p>
                <a:pPr lvl="1"/>
                <a:r>
                  <a:rPr lang="en-US" altLang="zh-TW" dirty="0" smtClean="0"/>
                  <a:t>A </a:t>
                </a:r>
                <a:r>
                  <a:rPr lang="en-US" altLang="zh-TW" dirty="0" smtClean="0">
                    <a:solidFill>
                      <a:srgbClr val="FFC000"/>
                    </a:solidFill>
                  </a:rPr>
                  <a:t>big advantage </a:t>
                </a:r>
                <a:r>
                  <a:rPr lang="en-US" altLang="zh-TW" dirty="0" smtClean="0"/>
                  <a:t>of this approach is </a:t>
                </a:r>
                <a:r>
                  <a:rPr lang="en-US" altLang="zh-TW" dirty="0" smtClean="0">
                    <a:solidFill>
                      <a:srgbClr val="FFC000"/>
                    </a:solidFill>
                  </a:rPr>
                  <a:t>robustness of segmentation result. </a:t>
                </a:r>
                <a:r>
                  <a:rPr lang="en-US" altLang="zh-TW" dirty="0" smtClean="0"/>
                  <a:t> Segmentation is not to sensitive to imperfect data or noise.</a:t>
                </a:r>
              </a:p>
              <a:p>
                <a:pPr lvl="1"/>
                <a:endParaRPr lang="en-US" altLang="zh-TW" dirty="0" smtClean="0"/>
              </a:p>
              <a:p>
                <a:r>
                  <a:rPr lang="en-US" altLang="zh-TW" sz="2000" dirty="0" smtClean="0"/>
                  <a:t>Suppose we seek instances of curves satisfying the equation </a:t>
                </a:r>
                <a:endParaRPr lang="en-US" altLang="zh-TW" sz="2000" b="0" i="1" dirty="0" smtClean="0">
                  <a:latin typeface="Cambria Math" panose="02040503050406030204" pitchFamily="18" charset="0"/>
                </a:endParaRPr>
              </a:p>
              <a:p>
                <a:pPr marL="0" indent="0">
                  <a:buNone/>
                </a:pPr>
                <a:r>
                  <a:rPr lang="en-US" altLang="zh-TW" sz="2000" b="0" dirty="0" smtClean="0">
                    <a:solidFill>
                      <a:srgbClr val="FFC000"/>
                    </a:solidFill>
                  </a:rPr>
                  <a:t>    </a:t>
                </a:r>
                <a14:m>
                  <m:oMath xmlns:m="http://schemas.openxmlformats.org/officeDocument/2006/math">
                    <m:r>
                      <a:rPr lang="en-US" altLang="zh-TW" sz="2000" b="0" i="1" smtClean="0">
                        <a:solidFill>
                          <a:srgbClr val="FFC000"/>
                        </a:solidFill>
                        <a:latin typeface="Cambria Math" panose="02040503050406030204" pitchFamily="18" charset="0"/>
                      </a:rPr>
                      <m:t>𝑓</m:t>
                    </m:r>
                    <m:d>
                      <m:dPr>
                        <m:ctrlPr>
                          <a:rPr lang="en-US" altLang="zh-TW" sz="2000" b="0" i="1" smtClean="0">
                            <a:solidFill>
                              <a:srgbClr val="FFC000"/>
                            </a:solidFill>
                            <a:latin typeface="Cambria Math" panose="02040503050406030204" pitchFamily="18" charset="0"/>
                          </a:rPr>
                        </m:ctrlPr>
                      </m:dPr>
                      <m:e>
                        <m:r>
                          <a:rPr lang="en-US" altLang="zh-TW" sz="2000" b="1" i="0" smtClean="0">
                            <a:solidFill>
                              <a:srgbClr val="FFC000"/>
                            </a:solidFill>
                            <a:latin typeface="Cambria Math" panose="02040503050406030204" pitchFamily="18" charset="0"/>
                          </a:rPr>
                          <m:t>𝐱</m:t>
                        </m:r>
                        <m:r>
                          <a:rPr lang="en-US" altLang="zh-TW" sz="2000" b="0" i="1" smtClean="0">
                            <a:solidFill>
                              <a:srgbClr val="FFC000"/>
                            </a:solidFill>
                            <a:latin typeface="Cambria Math" panose="02040503050406030204" pitchFamily="18" charset="0"/>
                          </a:rPr>
                          <m:t>,</m:t>
                        </m:r>
                        <m:r>
                          <a:rPr lang="en-US" altLang="zh-TW" sz="2000" b="1" i="0" smtClean="0">
                            <a:solidFill>
                              <a:srgbClr val="FFC000"/>
                            </a:solidFill>
                            <a:latin typeface="Cambria Math" panose="02040503050406030204" pitchFamily="18" charset="0"/>
                          </a:rPr>
                          <m:t>𝐚</m:t>
                        </m:r>
                      </m:e>
                    </m:d>
                    <m:r>
                      <a:rPr lang="en-US" altLang="zh-TW" sz="2000" i="1" smtClean="0">
                        <a:solidFill>
                          <a:srgbClr val="FFC000"/>
                        </a:solidFill>
                        <a:latin typeface="Cambria Math" panose="02040503050406030204" pitchFamily="18" charset="0"/>
                      </a:rPr>
                      <m:t>=</m:t>
                    </m:r>
                    <m:r>
                      <a:rPr lang="en-US" altLang="zh-TW" sz="2000" i="1">
                        <a:solidFill>
                          <a:srgbClr val="FFC000"/>
                        </a:solidFill>
                        <a:latin typeface="Cambria Math" panose="02040503050406030204" pitchFamily="18" charset="0"/>
                      </a:rPr>
                      <m:t>0</m:t>
                    </m:r>
                  </m:oMath>
                </a14:m>
                <a:r>
                  <a:rPr lang="en-US" altLang="zh-TW" sz="2000" dirty="0" smtClean="0"/>
                  <a:t>, where </a:t>
                </a:r>
                <a14:m>
                  <m:oMath xmlns:m="http://schemas.openxmlformats.org/officeDocument/2006/math">
                    <m:r>
                      <a:rPr lang="en-US" altLang="zh-TW" sz="2000" b="1" smtClean="0">
                        <a:solidFill>
                          <a:srgbClr val="FFC000"/>
                        </a:solidFill>
                        <a:latin typeface="Cambria Math" panose="02040503050406030204" pitchFamily="18" charset="0"/>
                      </a:rPr>
                      <m:t>𝐚</m:t>
                    </m:r>
                    <m:r>
                      <a:rPr lang="en-US" altLang="zh-TW" sz="2000" b="1" i="1">
                        <a:solidFill>
                          <a:srgbClr val="FFC000"/>
                        </a:solidFill>
                        <a:latin typeface="Cambria Math" panose="02040503050406030204" pitchFamily="18" charset="0"/>
                      </a:rPr>
                      <m:t> </m:t>
                    </m:r>
                  </m:oMath>
                </a14:m>
                <a:r>
                  <a:rPr lang="en-US" altLang="zh-TW" sz="2000" dirty="0" smtClean="0"/>
                  <a:t>is an </a:t>
                </a:r>
                <a14:m>
                  <m:oMath xmlns:m="http://schemas.openxmlformats.org/officeDocument/2006/math">
                    <m:r>
                      <a:rPr lang="en-US" altLang="zh-TW" sz="2000" b="0" i="1" smtClean="0">
                        <a:latin typeface="Cambria Math" panose="02040503050406030204" pitchFamily="18" charset="0"/>
                      </a:rPr>
                      <m:t>𝑛</m:t>
                    </m:r>
                  </m:oMath>
                </a14:m>
                <a:r>
                  <a:rPr lang="en-US" altLang="zh-TW" sz="2000" dirty="0" smtClean="0"/>
                  <a:t>-dimensional vector of curve parameters.</a:t>
                </a:r>
              </a:p>
              <a:p>
                <a:pPr lvl="1"/>
                <a:r>
                  <a:rPr lang="en-US" altLang="zh-TW" dirty="0" smtClean="0"/>
                  <a:t>Apply an edge detection method to detect edges.</a:t>
                </a:r>
              </a:p>
              <a:p>
                <a:pPr lvl="1"/>
                <a:r>
                  <a:rPr lang="en-US" altLang="zh-TW" dirty="0" smtClean="0"/>
                  <a:t>Then we can apply Hough transform method.</a:t>
                </a:r>
              </a:p>
              <a:p>
                <a:endParaRPr lang="zh-TW" altLang="en-US" sz="2000" dirty="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blipFill>
                <a:blip r:embed="rId3"/>
                <a:stretch>
                  <a:fillRect l="-1714" t="-4491"/>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smtClean="0"/>
              <a:t>Hough transforms</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30</a:t>
            </a:fld>
            <a:endParaRPr lang="en-US" dirty="0"/>
          </a:p>
        </p:txBody>
      </p:sp>
      <p:sp>
        <p:nvSpPr>
          <p:cNvPr id="6" name="內容版面配置區 5"/>
          <p:cNvSpPr>
            <a:spLocks noGrp="1"/>
          </p:cNvSpPr>
          <p:nvPr>
            <p:ph idx="1"/>
          </p:nvPr>
        </p:nvSpPr>
        <p:spPr/>
        <p:txBody>
          <a:bodyPr/>
          <a:lstStyle/>
          <a:p>
            <a:endParaRPr lang="zh-TW" altLang="en-US" dirty="0"/>
          </a:p>
        </p:txBody>
      </p:sp>
      <p:sp>
        <p:nvSpPr>
          <p:cNvPr id="5" name="標題 4"/>
          <p:cNvSpPr>
            <a:spLocks noGrp="1"/>
          </p:cNvSpPr>
          <p:nvPr>
            <p:ph type="title"/>
          </p:nvPr>
        </p:nvSpPr>
        <p:spPr/>
        <p:txBody>
          <a:bodyPr/>
          <a:lstStyle/>
          <a:p>
            <a:endParaRPr lang="zh-TW" altLang="en-US"/>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189442" name="Picture 2" descr="C:\Documents and Settings\altit\Desktop\Sonka 4e Jpegs\93607_ch06\Figure 6.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1158" y="365933"/>
            <a:ext cx="5857875" cy="599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31</a:t>
            </a:fld>
            <a:endParaRPr lang="en-US" dirty="0"/>
          </a:p>
        </p:txBody>
      </p:sp>
      <p:pic>
        <p:nvPicPr>
          <p:cNvPr id="9218" name="Picture 2" descr="http://cmm.ensmp.fr/~demarty/CTI/IMAGES/ori.small.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8432" y="1563076"/>
            <a:ext cx="2628900" cy="2105025"/>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4"/>
          <p:cNvSpPr>
            <a:spLocks noGrp="1"/>
          </p:cNvSpPr>
          <p:nvPr>
            <p:ph type="title"/>
          </p:nvPr>
        </p:nvSpPr>
        <p:spPr/>
        <p:txBody>
          <a:bodyPr>
            <a:normAutofit fontScale="90000"/>
          </a:bodyPr>
          <a:lstStyle/>
          <a:p>
            <a:r>
              <a:rPr lang="en-US" altLang="zh-TW" b="1" dirty="0" smtClean="0">
                <a:solidFill>
                  <a:srgbClr val="7030A0"/>
                </a:solidFill>
              </a:rPr>
              <a:t>Color </a:t>
            </a:r>
            <a:r>
              <a:rPr lang="en-US" altLang="zh-TW" b="1" dirty="0">
                <a:solidFill>
                  <a:srgbClr val="7030A0"/>
                </a:solidFill>
              </a:rPr>
              <a:t>segmentation with hierarchical watershed</a:t>
            </a:r>
            <a:endParaRPr lang="zh-TW" altLang="en-US" b="1" dirty="0">
              <a:solidFill>
                <a:srgbClr val="7030A0"/>
              </a:solidFill>
            </a:endParaRPr>
          </a:p>
        </p:txBody>
      </p:sp>
      <p:pic>
        <p:nvPicPr>
          <p:cNvPr id="9220" name="Picture 4" descr="http://cmm.ensmp.fr/~demarty/CTI/IMAGES/bassins0.small.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32" y="3828105"/>
            <a:ext cx="2628900" cy="210502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cmm.ensmp.fr/~demarty/CTI/IMAGES/grad.smal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4583" y="1554432"/>
            <a:ext cx="2619375" cy="20859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cmm.ensmp.fr/~demarty/CTI/IMAGES/newbassins1.small.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7601" y="3768459"/>
            <a:ext cx="2628900" cy="210502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cmm.ensmp.fr/~demarty/CTI/IMAGES/newbassins3.small.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4583" y="3786172"/>
            <a:ext cx="2628900" cy="210502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113905" y="5975063"/>
            <a:ext cx="6531102" cy="307777"/>
          </a:xfrm>
          <a:prstGeom prst="rect">
            <a:avLst/>
          </a:prstGeom>
          <a:solidFill>
            <a:schemeClr val="bg1"/>
          </a:solidFill>
        </p:spPr>
        <p:txBody>
          <a:bodyPr wrap="square">
            <a:spAutoFit/>
          </a:bodyPr>
          <a:lstStyle/>
          <a:p>
            <a:r>
              <a:rPr lang="zh-TW" altLang="en-US" sz="1400" dirty="0"/>
              <a:t>http://cmm.ensmp.fr/~demarty/CTI/segmentation_couleur_ang.html</a:t>
            </a:r>
          </a:p>
        </p:txBody>
      </p:sp>
      <p:pic>
        <p:nvPicPr>
          <p:cNvPr id="9234" name="Picture 18" descr="http://cmm.ensmp.fr/~demarty/CTI/IMAGES/median.small.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1507" y="1554432"/>
            <a:ext cx="262890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71058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32</a:t>
            </a:fld>
            <a:endParaRPr lang="en-US" dirty="0"/>
          </a:p>
        </p:txBody>
      </p:sp>
      <p:sp>
        <p:nvSpPr>
          <p:cNvPr id="6" name="內容版面配置區 5"/>
          <p:cNvSpPr>
            <a:spLocks noGrp="1"/>
          </p:cNvSpPr>
          <p:nvPr>
            <p:ph idx="1"/>
          </p:nvPr>
        </p:nvSpPr>
        <p:spPr/>
        <p:txBody>
          <a:bodyPr>
            <a:normAutofit/>
          </a:bodyPr>
          <a:lstStyle/>
          <a:p>
            <a:r>
              <a:rPr lang="en-US" altLang="zh-TW" sz="2000" dirty="0" smtClean="0"/>
              <a:t>Image segmented by region growing methods often contain either too many regions (</a:t>
            </a:r>
            <a:r>
              <a:rPr lang="en-US" altLang="zh-TW" sz="2000" dirty="0" smtClean="0">
                <a:solidFill>
                  <a:srgbClr val="FFC000"/>
                </a:solidFill>
              </a:rPr>
              <a:t>under-growing</a:t>
            </a:r>
            <a:r>
              <a:rPr lang="en-US" altLang="zh-TW" sz="2000" dirty="0" smtClean="0"/>
              <a:t>) or too few regions (</a:t>
            </a:r>
            <a:r>
              <a:rPr lang="en-US" altLang="zh-TW" sz="2000" dirty="0" smtClean="0">
                <a:solidFill>
                  <a:srgbClr val="FFC000"/>
                </a:solidFill>
              </a:rPr>
              <a:t>over-growing</a:t>
            </a:r>
            <a:r>
              <a:rPr lang="en-US" altLang="zh-TW" sz="2000" dirty="0" smtClean="0"/>
              <a:t>).</a:t>
            </a:r>
          </a:p>
          <a:p>
            <a:r>
              <a:rPr lang="en-US" altLang="zh-TW" sz="2000" dirty="0" smtClean="0">
                <a:solidFill>
                  <a:srgbClr val="FFC000"/>
                </a:solidFill>
              </a:rPr>
              <a:t>Post-processors can improve classification result.</a:t>
            </a:r>
          </a:p>
          <a:p>
            <a:pPr lvl="1"/>
            <a:r>
              <a:rPr lang="en-US" altLang="zh-TW" dirty="0" smtClean="0"/>
              <a:t>For example, combining region growing and edge detection </a:t>
            </a:r>
          </a:p>
          <a:p>
            <a:pPr lvl="1"/>
            <a:r>
              <a:rPr lang="en-US" altLang="zh-TW" dirty="0" smtClean="0"/>
              <a:t>Simpler post-processors are based on general </a:t>
            </a:r>
            <a:r>
              <a:rPr lang="en-US" altLang="zh-TW" dirty="0" smtClean="0">
                <a:solidFill>
                  <a:srgbClr val="FFC000"/>
                </a:solidFill>
              </a:rPr>
              <a:t>heuristics</a:t>
            </a:r>
            <a:r>
              <a:rPr lang="en-US" altLang="zh-TW" dirty="0" smtClean="0"/>
              <a:t> and </a:t>
            </a:r>
            <a:r>
              <a:rPr lang="en-US" altLang="zh-TW" dirty="0" smtClean="0">
                <a:solidFill>
                  <a:srgbClr val="FFC000"/>
                </a:solidFill>
              </a:rPr>
              <a:t>decrease</a:t>
            </a:r>
            <a:r>
              <a:rPr lang="en-US" altLang="zh-TW" dirty="0" smtClean="0"/>
              <a:t> the number of </a:t>
            </a:r>
            <a:r>
              <a:rPr lang="en-US" altLang="zh-TW" dirty="0" smtClean="0">
                <a:solidFill>
                  <a:srgbClr val="FFC000"/>
                </a:solidFill>
              </a:rPr>
              <a:t>small regions </a:t>
            </a:r>
            <a:r>
              <a:rPr lang="en-US" altLang="zh-TW" dirty="0" smtClean="0"/>
              <a:t>in a segmented image</a:t>
            </a:r>
            <a:r>
              <a:rPr lang="en-US" altLang="zh-TW" sz="1600" dirty="0" smtClean="0"/>
              <a:t>.</a:t>
            </a:r>
            <a:endParaRPr lang="zh-TW" altLang="en-US" sz="1600" dirty="0"/>
          </a:p>
        </p:txBody>
      </p:sp>
      <p:sp>
        <p:nvSpPr>
          <p:cNvPr id="5" name="標題 4"/>
          <p:cNvSpPr>
            <a:spLocks noGrp="1"/>
          </p:cNvSpPr>
          <p:nvPr>
            <p:ph type="title"/>
          </p:nvPr>
        </p:nvSpPr>
        <p:spPr/>
        <p:txBody>
          <a:bodyPr/>
          <a:lstStyle/>
          <a:p>
            <a:r>
              <a:rPr lang="en-US" altLang="zh-TW" dirty="0" smtClean="0"/>
              <a:t>Region growing post-processing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mc:AlternateContent xmlns:mc="http://schemas.openxmlformats.org/markup-compatibility/2006" xmlns:a14="http://schemas.microsoft.com/office/drawing/2010/main">
        <mc:Choice Requires="a14">
          <p:sp>
            <p:nvSpPr>
              <p:cNvPr id="8" name="內容版面配置區 5"/>
              <p:cNvSpPr txBox="1">
                <a:spLocks/>
              </p:cNvSpPr>
              <p:nvPr/>
            </p:nvSpPr>
            <p:spPr>
              <a:xfrm>
                <a:off x="381000" y="4191000"/>
                <a:ext cx="8382000" cy="1905000"/>
              </a:xfrm>
              <a:prstGeom prst="rect">
                <a:avLst/>
              </a:prstGeom>
              <a:solidFill>
                <a:schemeClr val="tx2"/>
              </a:solidFill>
            </p:spPr>
            <p:txBody>
              <a:bodyPr vert="horz" lIns="91440" tIns="45720" rIns="91440" bIns="45720" rtlCol="0" anchor="t" anchorCtr="0">
                <a:normAutofit/>
              </a:bodyPr>
              <a:lstStyle>
                <a:lvl1pPr marL="265113" indent="-265113" algn="l" defTabSz="914400" rtl="0" eaLnBrk="1" latinLnBrk="0" hangingPunct="1">
                  <a:spcBef>
                    <a:spcPct val="20000"/>
                  </a:spcBef>
                  <a:spcAft>
                    <a:spcPts val="600"/>
                  </a:spcAft>
                  <a:buSzPct val="160000"/>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23888" indent="-258763"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982663" indent="-206375"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255713" indent="-158750"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520825" indent="-149225"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buFont typeface="Arial" panose="020B0604020202020204" pitchFamily="34" charset="0"/>
                  <a:buNone/>
                </a:pPr>
                <a:r>
                  <a:rPr lang="en-US" altLang="zh-TW" sz="2000" dirty="0" smtClean="0">
                    <a:solidFill>
                      <a:srgbClr val="7030A0"/>
                    </a:solidFill>
                    <a:effectLst/>
                  </a:rPr>
                  <a:t>Algorithm 6.22 Removal of small image regions</a:t>
                </a:r>
              </a:p>
              <a:p>
                <a:pPr>
                  <a:buNone/>
                </a:pPr>
                <a:r>
                  <a:rPr lang="en-US" altLang="zh-TW" sz="1800" dirty="0" smtClean="0">
                    <a:solidFill>
                      <a:srgbClr val="7030A0"/>
                    </a:solidFill>
                    <a:effectLst/>
                  </a:rPr>
                  <a:t>1. Search for the smallest image region </a:t>
                </a:r>
                <a14:m>
                  <m:oMath xmlns:m="http://schemas.openxmlformats.org/officeDocument/2006/math">
                    <m:sSub>
                      <m:sSubPr>
                        <m:ctrlPr>
                          <a:rPr lang="en-US" altLang="zh-TW" sz="1800" b="0" i="1" dirty="0" smtClean="0">
                            <a:solidFill>
                              <a:srgbClr val="7030A0"/>
                            </a:solidFill>
                            <a:effectLst/>
                            <a:latin typeface="Cambria Math" panose="02040503050406030204" pitchFamily="18" charset="0"/>
                            <a:ea typeface="Cambria Math" panose="02040503050406030204" pitchFamily="18" charset="0"/>
                          </a:rPr>
                        </m:ctrlPr>
                      </m:sSubPr>
                      <m:e>
                        <m:r>
                          <a:rPr lang="en-US" altLang="zh-TW" sz="1800" b="0" i="1" dirty="0" smtClean="0">
                            <a:solidFill>
                              <a:srgbClr val="7030A0"/>
                            </a:solidFill>
                            <a:effectLst/>
                            <a:latin typeface="Cambria Math" panose="02040503050406030204" pitchFamily="18" charset="0"/>
                            <a:ea typeface="Cambria Math" panose="02040503050406030204" pitchFamily="18" charset="0"/>
                          </a:rPr>
                          <m:t>𝑅</m:t>
                        </m:r>
                      </m:e>
                      <m:sub>
                        <m:r>
                          <a:rPr lang="en-US" altLang="zh-TW" sz="1800" b="0" i="1" dirty="0" smtClean="0">
                            <a:solidFill>
                              <a:srgbClr val="7030A0"/>
                            </a:solidFill>
                            <a:effectLst/>
                            <a:latin typeface="Cambria Math" panose="02040503050406030204" pitchFamily="18" charset="0"/>
                            <a:ea typeface="Cambria Math" panose="02040503050406030204" pitchFamily="18" charset="0"/>
                          </a:rPr>
                          <m:t>𝑚𝑖𝑛</m:t>
                        </m:r>
                      </m:sub>
                    </m:sSub>
                  </m:oMath>
                </a14:m>
                <a:r>
                  <a:rPr lang="en-US" altLang="zh-TW" sz="1800" dirty="0" smtClean="0">
                    <a:solidFill>
                      <a:srgbClr val="7030A0"/>
                    </a:solidFill>
                    <a:effectLst/>
                  </a:rPr>
                  <a:t>.</a:t>
                </a:r>
              </a:p>
              <a:p>
                <a:pPr>
                  <a:buNone/>
                </a:pPr>
                <a:r>
                  <a:rPr lang="en-US" altLang="zh-TW" sz="1800" dirty="0" smtClean="0">
                    <a:solidFill>
                      <a:srgbClr val="7030A0"/>
                    </a:solidFill>
                    <a:effectLst/>
                  </a:rPr>
                  <a:t>2. Find the adjacent region </a:t>
                </a:r>
                <a14:m>
                  <m:oMath xmlns:m="http://schemas.openxmlformats.org/officeDocument/2006/math">
                    <m:r>
                      <a:rPr lang="en-US" altLang="zh-TW" sz="1800" i="1" dirty="0">
                        <a:solidFill>
                          <a:srgbClr val="7030A0"/>
                        </a:solidFill>
                        <a:effectLst/>
                        <a:latin typeface="Cambria Math" panose="02040503050406030204" pitchFamily="18" charset="0"/>
                        <a:ea typeface="Cambria Math" panose="02040503050406030204" pitchFamily="18" charset="0"/>
                      </a:rPr>
                      <m:t>𝑅</m:t>
                    </m:r>
                  </m:oMath>
                </a14:m>
                <a:r>
                  <a:rPr lang="en-US" altLang="zh-TW" sz="1800" dirty="0" smtClean="0">
                    <a:solidFill>
                      <a:srgbClr val="7030A0"/>
                    </a:solidFill>
                    <a:effectLst/>
                  </a:rPr>
                  <a:t> most similar to </a:t>
                </a:r>
                <a14:m>
                  <m:oMath xmlns:m="http://schemas.openxmlformats.org/officeDocument/2006/math">
                    <m:sSub>
                      <m:sSubPr>
                        <m:ctrlPr>
                          <a:rPr lang="en-US" altLang="zh-TW" sz="1800" i="1" dirty="0">
                            <a:solidFill>
                              <a:srgbClr val="7030A0"/>
                            </a:solidFill>
                            <a:effectLst/>
                            <a:latin typeface="Cambria Math" panose="02040503050406030204" pitchFamily="18" charset="0"/>
                            <a:ea typeface="Cambria Math" panose="02040503050406030204" pitchFamily="18" charset="0"/>
                          </a:rPr>
                        </m:ctrlPr>
                      </m:sSubPr>
                      <m:e>
                        <m:r>
                          <a:rPr lang="en-US" altLang="zh-TW" sz="1800" i="1" dirty="0">
                            <a:solidFill>
                              <a:srgbClr val="7030A0"/>
                            </a:solidFill>
                            <a:effectLst/>
                            <a:latin typeface="Cambria Math" panose="02040503050406030204" pitchFamily="18" charset="0"/>
                            <a:ea typeface="Cambria Math" panose="02040503050406030204" pitchFamily="18" charset="0"/>
                          </a:rPr>
                          <m:t>𝑅</m:t>
                        </m:r>
                      </m:e>
                      <m:sub>
                        <m:r>
                          <a:rPr lang="en-US" altLang="zh-TW" sz="1800" i="1" dirty="0">
                            <a:solidFill>
                              <a:srgbClr val="7030A0"/>
                            </a:solidFill>
                            <a:effectLst/>
                            <a:latin typeface="Cambria Math" panose="02040503050406030204" pitchFamily="18" charset="0"/>
                            <a:ea typeface="Cambria Math" panose="02040503050406030204" pitchFamily="18" charset="0"/>
                          </a:rPr>
                          <m:t>𝑚𝑖𝑛</m:t>
                        </m:r>
                      </m:sub>
                    </m:sSub>
                  </m:oMath>
                </a14:m>
                <a:r>
                  <a:rPr lang="en-US" altLang="zh-TW" sz="1800" dirty="0" smtClean="0">
                    <a:solidFill>
                      <a:srgbClr val="7030A0"/>
                    </a:solidFill>
                    <a:effectLst/>
                  </a:rPr>
                  <a:t>, according to the homogeneity criteria, and merge them.</a:t>
                </a:r>
              </a:p>
              <a:p>
                <a:pPr>
                  <a:buNone/>
                </a:pPr>
                <a:r>
                  <a:rPr lang="en-US" altLang="zh-TW" sz="1800" dirty="0" smtClean="0">
                    <a:solidFill>
                      <a:srgbClr val="7030A0"/>
                    </a:solidFill>
                    <a:effectLst/>
                  </a:rPr>
                  <a:t>3. Repeat until all regions smaller than a pre-selected size are removed.  </a:t>
                </a:r>
              </a:p>
            </p:txBody>
          </p:sp>
        </mc:Choice>
        <mc:Fallback xmlns="">
          <p:sp>
            <p:nvSpPr>
              <p:cNvPr id="8" name="內容版面配置區 5"/>
              <p:cNvSpPr txBox="1">
                <a:spLocks noRot="1" noChangeAspect="1" noMove="1" noResize="1" noEditPoints="1" noAdjustHandles="1" noChangeArrowheads="1" noChangeShapeType="1" noTextEdit="1"/>
              </p:cNvSpPr>
              <p:nvPr/>
            </p:nvSpPr>
            <p:spPr>
              <a:xfrm>
                <a:off x="381000" y="4191000"/>
                <a:ext cx="8382000" cy="1905000"/>
              </a:xfrm>
              <a:prstGeom prst="rect">
                <a:avLst/>
              </a:prstGeom>
              <a:blipFill>
                <a:blip r:embed="rId3"/>
                <a:stretch>
                  <a:fillRect l="-800" t="-1923" b="-41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33</a:t>
            </a:fld>
            <a:endParaRPr lang="en-US" dirty="0"/>
          </a:p>
        </p:txBody>
      </p:sp>
      <p:sp>
        <p:nvSpPr>
          <p:cNvPr id="6" name="內容版面配置區 5"/>
          <p:cNvSpPr>
            <a:spLocks noGrp="1"/>
          </p:cNvSpPr>
          <p:nvPr>
            <p:ph idx="1"/>
          </p:nvPr>
        </p:nvSpPr>
        <p:spPr/>
        <p:txBody>
          <a:bodyPr/>
          <a:lstStyle/>
          <a:p>
            <a:r>
              <a:rPr lang="en-US" altLang="zh-TW" sz="2000" dirty="0" smtClean="0">
                <a:solidFill>
                  <a:srgbClr val="FFFF00"/>
                </a:solidFill>
              </a:rPr>
              <a:t>Matching</a:t>
            </a:r>
            <a:r>
              <a:rPr lang="en-US" altLang="zh-TW" sz="2000" dirty="0" smtClean="0">
                <a:solidFill>
                  <a:srgbClr val="FFC000"/>
                </a:solidFill>
              </a:rPr>
              <a:t> </a:t>
            </a:r>
            <a:r>
              <a:rPr lang="en-US" altLang="zh-TW" sz="2000" dirty="0" smtClean="0"/>
              <a:t>is a basic approach to segmentation that permits the location of known objects in an image, search for specific patterns, etc.</a:t>
            </a:r>
          </a:p>
          <a:p>
            <a:pPr lvl="1"/>
            <a:r>
              <a:rPr lang="en-US" altLang="zh-TW" sz="1800" dirty="0" smtClean="0"/>
              <a:t>For example, </a:t>
            </a:r>
            <a:r>
              <a:rPr lang="en-US" altLang="zh-TW" sz="1800" dirty="0" smtClean="0">
                <a:solidFill>
                  <a:srgbClr val="FFC000"/>
                </a:solidFill>
              </a:rPr>
              <a:t>template matching </a:t>
            </a:r>
            <a:r>
              <a:rPr lang="en-US" altLang="zh-TW" sz="1800" dirty="0" smtClean="0"/>
              <a:t>applied to OCR, face recognition,…</a:t>
            </a:r>
          </a:p>
          <a:p>
            <a:endParaRPr lang="zh-TW" altLang="en-US" dirty="0"/>
          </a:p>
        </p:txBody>
      </p:sp>
      <p:sp>
        <p:nvSpPr>
          <p:cNvPr id="5" name="標題 4"/>
          <p:cNvSpPr>
            <a:spLocks noGrp="1"/>
          </p:cNvSpPr>
          <p:nvPr>
            <p:ph type="title"/>
          </p:nvPr>
        </p:nvSpPr>
        <p:spPr/>
        <p:txBody>
          <a:bodyPr/>
          <a:lstStyle/>
          <a:p>
            <a:r>
              <a:rPr lang="en-US" altLang="zh-TW" dirty="0" smtClean="0"/>
              <a:t>Matching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10242" name="Picture 2" descr="http://www.codeproject.com/KB/graphics/Edge_Based_template_match/GeoMatch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888" y="3248390"/>
            <a:ext cx="6732328" cy="265927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482500" y="5986294"/>
            <a:ext cx="6697628" cy="307777"/>
          </a:xfrm>
          <a:prstGeom prst="rect">
            <a:avLst/>
          </a:prstGeom>
          <a:solidFill>
            <a:schemeClr val="bg1"/>
          </a:solidFill>
        </p:spPr>
        <p:txBody>
          <a:bodyPr wrap="square">
            <a:spAutoFit/>
          </a:bodyPr>
          <a:lstStyle/>
          <a:p>
            <a:r>
              <a:rPr lang="zh-TW" altLang="en-US" sz="1400" dirty="0"/>
              <a:t>http://www.codeproject.com/Articles/99457/Edge-Based-Template-Matching</a:t>
            </a:r>
          </a:p>
        </p:txBody>
      </p:sp>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34</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p:txBody>
              <a:bodyPr>
                <a:normAutofit lnSpcReduction="10000"/>
              </a:bodyPr>
              <a:lstStyle/>
              <a:p>
                <a:r>
                  <a:rPr lang="en-US" altLang="zh-TW" sz="2000" dirty="0" smtClean="0"/>
                  <a:t>Given a template </a:t>
                </a:r>
                <a14:m>
                  <m:oMath xmlns:m="http://schemas.openxmlformats.org/officeDocument/2006/math">
                    <m:r>
                      <a:rPr lang="en-US" altLang="zh-TW" sz="2000" b="0" i="1" smtClean="0">
                        <a:latin typeface="Cambria Math" panose="02040503050406030204" pitchFamily="18" charset="0"/>
                      </a:rPr>
                      <m:t>𝑇</m:t>
                    </m:r>
                  </m:oMath>
                </a14:m>
                <a:r>
                  <a:rPr lang="en-US" altLang="zh-TW" sz="2000" dirty="0" smtClean="0"/>
                  <a:t> of dimension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𝑟</m:t>
                        </m:r>
                      </m:e>
                      <m:sub>
                        <m:r>
                          <a:rPr lang="en-US" altLang="zh-TW" sz="2000" i="1">
                            <a:latin typeface="Cambria Math" panose="02040503050406030204" pitchFamily="18" charset="0"/>
                          </a:rPr>
                          <m:t>𝑇</m:t>
                        </m:r>
                      </m:sub>
                    </m:sSub>
                    <m:r>
                      <a:rPr lang="en-US" altLang="zh-TW" sz="2000" i="1" smtClean="0">
                        <a:latin typeface="Cambria Math" panose="02040503050406030204" pitchFamily="18" charset="0"/>
                        <a:ea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𝑐</m:t>
                        </m:r>
                      </m:e>
                      <m:sub>
                        <m:r>
                          <a:rPr lang="en-US" altLang="zh-TW" sz="2000" i="1">
                            <a:latin typeface="Cambria Math" panose="02040503050406030204" pitchFamily="18" charset="0"/>
                          </a:rPr>
                          <m:t>𝑇</m:t>
                        </m:r>
                      </m:sub>
                    </m:sSub>
                  </m:oMath>
                </a14:m>
                <a:r>
                  <a:rPr lang="en-US" altLang="zh-TW" sz="2000" dirty="0" smtClean="0"/>
                  <a:t> and an image </a:t>
                </a:r>
                <a14:m>
                  <m:oMath xmlns:m="http://schemas.openxmlformats.org/officeDocument/2006/math">
                    <m:r>
                      <a:rPr lang="en-US" altLang="zh-TW" sz="2000" b="0" i="1" smtClean="0">
                        <a:latin typeface="Cambria Math" panose="02040503050406030204" pitchFamily="18" charset="0"/>
                      </a:rPr>
                      <m:t>𝐼</m:t>
                    </m:r>
                  </m:oMath>
                </a14:m>
                <a:r>
                  <a:rPr lang="en-US" altLang="zh-TW" sz="2000" dirty="0" smtClean="0"/>
                  <a:t>, we will hold it at offsets </a:t>
                </a:r>
                <a14:m>
                  <m:oMath xmlns:m="http://schemas.openxmlformats.org/officeDocument/2006/math">
                    <m:r>
                      <a:rPr lang="en-US" altLang="zh-TW" sz="2000" b="1" i="0" smtClean="0">
                        <a:latin typeface="Cambria Math" panose="02040503050406030204" pitchFamily="18" charset="0"/>
                      </a:rPr>
                      <m:t>𝐱</m:t>
                    </m:r>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b="0" i="1" smtClean="0">
                            <a:latin typeface="Cambria Math" panose="02040503050406030204" pitchFamily="18" charset="0"/>
                          </a:rPr>
                          <m:t>𝑎</m:t>
                        </m:r>
                      </m:sub>
                    </m:sSub>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b="0" i="1" smtClean="0">
                            <a:latin typeface="Cambria Math" panose="02040503050406030204" pitchFamily="18" charset="0"/>
                          </a:rPr>
                          <m:t>𝑏</m:t>
                        </m:r>
                      </m:sub>
                    </m:sSub>
                    <m:r>
                      <a:rPr lang="en-US" altLang="zh-TW" sz="2000" b="0" i="1" smtClean="0">
                        <a:latin typeface="Cambria Math" panose="02040503050406030204" pitchFamily="18" charset="0"/>
                      </a:rPr>
                      <m:t>)</m:t>
                    </m:r>
                  </m:oMath>
                </a14:m>
                <a:r>
                  <a:rPr lang="en-US" altLang="zh-TW" sz="2000" dirty="0" smtClean="0"/>
                  <a:t>. </a:t>
                </a:r>
              </a:p>
              <a:p>
                <a:r>
                  <a:rPr lang="en-US" altLang="zh-TW" sz="2000" dirty="0" smtClean="0"/>
                  <a:t>If </a:t>
                </a:r>
                <a:r>
                  <a:rPr lang="en-US" altLang="zh-TW" sz="2000" dirty="0" smtClean="0">
                    <a:solidFill>
                      <a:srgbClr val="FFC000"/>
                    </a:solidFill>
                  </a:rPr>
                  <a:t>the template fit perfectly </a:t>
                </a:r>
                <a:r>
                  <a:rPr lang="en-US" altLang="zh-TW" sz="2000" dirty="0" smtClean="0"/>
                  <a:t>we have</a:t>
                </a:r>
              </a:p>
              <a:p>
                <a:pPr marL="0" indent="0">
                  <a:buNone/>
                </a:pPr>
                <a14:m>
                  <m:oMathPara xmlns:m="http://schemas.openxmlformats.org/officeDocument/2006/math">
                    <m:oMathParaPr>
                      <m:jc m:val="centerGroup"/>
                    </m:oMathParaPr>
                    <m:oMath xmlns:m="http://schemas.openxmlformats.org/officeDocument/2006/math">
                      <m:r>
                        <a:rPr lang="en-US" altLang="zh-TW" sz="2000" b="0" i="1" smtClean="0">
                          <a:solidFill>
                            <a:srgbClr val="FFC000"/>
                          </a:solidFill>
                          <a:latin typeface="Cambria Math" panose="02040503050406030204" pitchFamily="18" charset="0"/>
                        </a:rPr>
                        <m:t>𝐸</m:t>
                      </m:r>
                      <m:d>
                        <m:dPr>
                          <m:ctrlPr>
                            <a:rPr lang="en-US" altLang="zh-TW" sz="2000" b="1" i="1" smtClean="0">
                              <a:solidFill>
                                <a:srgbClr val="FFC000"/>
                              </a:solidFill>
                              <a:latin typeface="Cambria Math" panose="02040503050406030204" pitchFamily="18" charset="0"/>
                            </a:rPr>
                          </m:ctrlPr>
                        </m:dPr>
                        <m:e>
                          <m:r>
                            <a:rPr lang="en-US" altLang="zh-TW" sz="2000" b="1" smtClean="0">
                              <a:solidFill>
                                <a:srgbClr val="FFC000"/>
                              </a:solidFill>
                              <a:latin typeface="Cambria Math" panose="02040503050406030204" pitchFamily="18" charset="0"/>
                            </a:rPr>
                            <m:t>𝐱</m:t>
                          </m:r>
                        </m:e>
                      </m:d>
                      <m:r>
                        <a:rPr lang="en-US" altLang="zh-TW" sz="2000" i="1">
                          <a:latin typeface="Cambria Math" panose="02040503050406030204" pitchFamily="18" charset="0"/>
                        </a:rPr>
                        <m:t>=</m:t>
                      </m:r>
                      <m:nary>
                        <m:naryPr>
                          <m:chr m:val="∑"/>
                          <m:ctrlPr>
                            <a:rPr lang="en-US" altLang="zh-TW" sz="2000" i="1" smtClean="0">
                              <a:latin typeface="Cambria Math" panose="02040503050406030204" pitchFamily="18" charset="0"/>
                            </a:rPr>
                          </m:ctrlPr>
                        </m:naryPr>
                        <m:sub>
                          <m:r>
                            <m:rPr>
                              <m:brk m:alnAt="23"/>
                            </m:rPr>
                            <a:rPr lang="en-US" altLang="zh-TW" sz="2000" b="0" i="1" smtClean="0">
                              <a:latin typeface="Cambria Math" panose="02040503050406030204" pitchFamily="18" charset="0"/>
                            </a:rPr>
                            <m:t>𝑖</m:t>
                          </m:r>
                          <m:r>
                            <a:rPr lang="en-US" altLang="zh-TW" sz="2000" b="0" i="1" smtClean="0">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smtClean="0">
                                  <a:latin typeface="Cambria Math" panose="02040503050406030204" pitchFamily="18" charset="0"/>
                                </a:rPr>
                              </m:ctrlPr>
                            </m:naryPr>
                            <m:sub>
                              <m:r>
                                <m:rPr>
                                  <m:brk m:alnAt="23"/>
                                </m:rPr>
                                <a:rPr lang="en-US" altLang="zh-TW" sz="2000" b="0" i="1" smtClean="0">
                                  <a:latin typeface="Cambria Math" panose="02040503050406030204" pitchFamily="18" charset="0"/>
                                </a:rPr>
                                <m:t>𝑗</m:t>
                              </m:r>
                              <m:r>
                                <a:rPr lang="en-US" altLang="zh-TW" sz="2000" b="0" i="1" smtClean="0">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𝑇</m:t>
                                      </m:r>
                                    </m:e>
                                    <m:sub>
                                      <m:r>
                                        <a:rPr lang="en-US" altLang="zh-TW" sz="2000" b="0" i="1" smtClean="0">
                                          <a:latin typeface="Cambria Math" panose="02040503050406030204" pitchFamily="18" charset="0"/>
                                        </a:rPr>
                                        <m:t>𝑖</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smtClean="0">
                                          <a:latin typeface="Cambria Math" panose="02040503050406030204" pitchFamily="18" charset="0"/>
                                        </a:rPr>
                                        <m:t>𝐼</m:t>
                                      </m:r>
                                    </m:e>
                                    <m: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𝑎</m:t>
                                          </m:r>
                                        </m:sub>
                                      </m:sSub>
                                      <m:r>
                                        <a:rPr lang="en-US" altLang="zh-TW" sz="2000" i="1">
                                          <a:latin typeface="Cambria Math" panose="02040503050406030204" pitchFamily="18" charset="0"/>
                                        </a:rPr>
                                        <m:t>+</m:t>
                                      </m:r>
                                      <m:r>
                                        <a:rPr lang="en-US" altLang="zh-TW" sz="2000" b="0" i="1" smtClean="0">
                                          <a:latin typeface="Cambria Math" panose="02040503050406030204" pitchFamily="18" charset="0"/>
                                        </a:rPr>
                                        <m:t>𝑖</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b="0" i="1" smtClean="0">
                                              <a:latin typeface="Cambria Math" panose="02040503050406030204" pitchFamily="18" charset="0"/>
                                            </a:rPr>
                                            <m:t>𝑏</m:t>
                                          </m:r>
                                        </m:sub>
                                      </m:sSub>
                                      <m:r>
                                        <a:rPr lang="en-US" altLang="zh-TW" sz="2000" i="1">
                                          <a:latin typeface="Cambria Math" panose="02040503050406030204" pitchFamily="18" charset="0"/>
                                        </a:rPr>
                                        <m:t>+</m:t>
                                      </m:r>
                                      <m:r>
                                        <a:rPr lang="en-US" altLang="zh-TW" sz="2000" b="0" i="1" smtClean="0">
                                          <a:latin typeface="Cambria Math" panose="02040503050406030204" pitchFamily="18" charset="0"/>
                                        </a:rPr>
                                        <m:t>𝑗</m:t>
                                      </m:r>
                                    </m:sub>
                                  </m:sSub>
                                  <m:r>
                                    <a:rPr lang="en-US" altLang="zh-TW" sz="2000" b="0" i="1" smtClean="0">
                                      <a:latin typeface="Cambria Math" panose="02040503050406030204" pitchFamily="18" charset="0"/>
                                    </a:rPr>
                                    <m:t>)</m:t>
                                  </m:r>
                                </m:e>
                                <m:sup>
                                  <m:r>
                                    <a:rPr lang="en-US" altLang="zh-TW" sz="2000" b="0" i="1" smtClean="0">
                                      <a:latin typeface="Cambria Math" panose="02040503050406030204" pitchFamily="18" charset="0"/>
                                    </a:rPr>
                                    <m:t>2</m:t>
                                  </m:r>
                                </m:sup>
                              </m:sSup>
                            </m:e>
                          </m:nary>
                        </m:e>
                      </m:nary>
                      <m:r>
                        <a:rPr lang="en-US" altLang="zh-TW" sz="2000" b="0" i="1" smtClean="0">
                          <a:solidFill>
                            <a:srgbClr val="FFC000"/>
                          </a:solidFill>
                          <a:latin typeface="Cambria Math" panose="02040503050406030204" pitchFamily="18" charset="0"/>
                        </a:rPr>
                        <m:t>=0</m:t>
                      </m:r>
                    </m:oMath>
                  </m:oMathPara>
                </a14:m>
                <a:endParaRPr lang="en-US" altLang="zh-TW" sz="2000" b="0" dirty="0" smtClean="0"/>
              </a:p>
              <a:p>
                <a:r>
                  <a:rPr lang="en-US" altLang="zh-TW" sz="2000" dirty="0" smtClean="0"/>
                  <a:t>Further, local </a:t>
                </a:r>
                <a:r>
                  <a:rPr lang="en-US" altLang="zh-TW" sz="2000" dirty="0" smtClean="0">
                    <a:solidFill>
                      <a:srgbClr val="FFC000"/>
                    </a:solidFill>
                  </a:rPr>
                  <a:t>minima </a:t>
                </a:r>
                <a:r>
                  <a:rPr lang="en-US" altLang="zh-TW" sz="2000" dirty="0" smtClean="0"/>
                  <a:t>of </a:t>
                </a:r>
                <a14:m>
                  <m:oMath xmlns:m="http://schemas.openxmlformats.org/officeDocument/2006/math">
                    <m:r>
                      <a:rPr lang="en-US" altLang="zh-TW" sz="2000" i="1">
                        <a:latin typeface="Cambria Math" panose="02040503050406030204" pitchFamily="18" charset="0"/>
                      </a:rPr>
                      <m:t>𝐸</m:t>
                    </m:r>
                    <m:d>
                      <m:dPr>
                        <m:ctrlPr>
                          <a:rPr lang="en-US" altLang="zh-TW" sz="2000" b="1" i="1">
                            <a:latin typeface="Cambria Math" panose="02040503050406030204" pitchFamily="18" charset="0"/>
                          </a:rPr>
                        </m:ctrlPr>
                      </m:dPr>
                      <m:e>
                        <m:r>
                          <a:rPr lang="en-US" altLang="zh-TW" sz="2000" b="1">
                            <a:latin typeface="Cambria Math" panose="02040503050406030204" pitchFamily="18" charset="0"/>
                          </a:rPr>
                          <m:t>𝐱</m:t>
                        </m:r>
                      </m:e>
                    </m:d>
                  </m:oMath>
                </a14:m>
                <a:r>
                  <a:rPr lang="en-US" altLang="zh-TW" sz="2000" dirty="0" smtClean="0"/>
                  <a:t> will give some indication of quality of template fit.</a:t>
                </a:r>
              </a:p>
              <a:p>
                <a:pPr marL="0" indent="0">
                  <a:buNone/>
                </a:pPr>
                <a14:m>
                  <m:oMathPara xmlns:m="http://schemas.openxmlformats.org/officeDocument/2006/math">
                    <m:oMathParaPr>
                      <m:jc m:val="centerGroup"/>
                    </m:oMathParaPr>
                    <m:oMath xmlns:m="http://schemas.openxmlformats.org/officeDocument/2006/math">
                      <m:r>
                        <a:rPr lang="en-US" altLang="zh-TW" sz="2000" i="1">
                          <a:latin typeface="Cambria Math" panose="02040503050406030204" pitchFamily="18" charset="0"/>
                        </a:rPr>
                        <m:t>𝐸</m:t>
                      </m:r>
                      <m:d>
                        <m:dPr>
                          <m:ctrlPr>
                            <a:rPr lang="en-US" altLang="zh-TW" sz="2000" b="1" i="1">
                              <a:latin typeface="Cambria Math" panose="02040503050406030204" pitchFamily="18" charset="0"/>
                            </a:rPr>
                          </m:ctrlPr>
                        </m:dPr>
                        <m:e>
                          <m:r>
                            <a:rPr lang="en-US" altLang="zh-TW" sz="2000" b="1">
                              <a:latin typeface="Cambria Math" panose="02040503050406030204" pitchFamily="18" charset="0"/>
                            </a:rPr>
                            <m:t>𝐱</m:t>
                          </m:r>
                        </m:e>
                      </m:d>
                      <m:r>
                        <a:rPr lang="en-US" altLang="zh-TW" sz="2000" i="1">
                          <a:latin typeface="Cambria Math" panose="02040503050406030204" pitchFamily="18" charset="0"/>
                        </a:rPr>
                        <m:t>=</m:t>
                      </m:r>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𝑗</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𝑇</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sub>
                                  </m:sSub>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𝐼</m:t>
                                      </m:r>
                                    </m:e>
                                    <m: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𝑎</m:t>
                                          </m:r>
                                        </m:sub>
                                      </m:sSub>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i="1">
                                      <a:latin typeface="Cambria Math" panose="02040503050406030204" pitchFamily="18" charset="0"/>
                                    </a:rPr>
                                    <m:t>2</m:t>
                                  </m:r>
                                </m:sup>
                              </m:sSup>
                            </m:e>
                          </m:nary>
                        </m:e>
                      </m:nary>
                    </m:oMath>
                    <m:oMath xmlns:m="http://schemas.openxmlformats.org/officeDocument/2006/math">
                      <m:r>
                        <a:rPr lang="en-US" altLang="zh-TW" sz="2000" b="0" i="1" smtClean="0">
                          <a:latin typeface="Cambria Math" panose="02040503050406030204" pitchFamily="18" charset="0"/>
                        </a:rPr>
                        <m:t>           </m:t>
                      </m:r>
                      <m:r>
                        <a:rPr lang="en-US" altLang="zh-TW" sz="2000" i="1">
                          <a:latin typeface="Cambria Math" panose="02040503050406030204" pitchFamily="18" charset="0"/>
                        </a:rPr>
                        <m:t>=</m:t>
                      </m:r>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𝑗</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𝑇</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i="1">
                                      <a:latin typeface="Cambria Math" panose="02040503050406030204" pitchFamily="18" charset="0"/>
                                    </a:rPr>
                                    <m:t>2</m:t>
                                  </m:r>
                                </m:sup>
                              </m:sSup>
                            </m:e>
                          </m:nary>
                        </m:e>
                      </m:nary>
                      <m:r>
                        <a:rPr lang="en-US" altLang="zh-TW" sz="2000" b="0" i="1" smtClean="0">
                          <a:latin typeface="Cambria Math" panose="02040503050406030204" pitchFamily="18" charset="0"/>
                        </a:rPr>
                        <m:t>−2</m:t>
                      </m:r>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𝑗</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𝑇</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𝐼</m:t>
                                  </m:r>
                                </m:e>
                                <m: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𝑎</m:t>
                                      </m:r>
                                    </m:sub>
                                  </m:sSub>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ub>
                              </m:sSub>
                            </m:e>
                          </m:nary>
                        </m:e>
                      </m:nary>
                      <m:r>
                        <a:rPr lang="en-US" altLang="zh-TW" sz="2000" i="1">
                          <a:latin typeface="Cambria Math" panose="02040503050406030204" pitchFamily="18" charset="0"/>
                        </a:rPr>
                        <m:t>+</m:t>
                      </m:r>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𝑗</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𝐼</m:t>
                                      </m:r>
                                    </m:e>
                                    <m: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𝑎</m:t>
                                          </m:r>
                                        </m:sub>
                                      </m:sSub>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i="1">
                                      <a:latin typeface="Cambria Math" panose="02040503050406030204" pitchFamily="18" charset="0"/>
                                    </a:rPr>
                                    <m:t>2</m:t>
                                  </m:r>
                                </m:sup>
                              </m:sSup>
                            </m:e>
                          </m:nary>
                        </m:e>
                      </m:nary>
                    </m:oMath>
                  </m:oMathPara>
                </a14:m>
                <a:endParaRPr lang="en-US" altLang="zh-TW" sz="2000" dirty="0"/>
              </a:p>
              <a:p>
                <a:endParaRPr lang="zh-TW" altLang="en-US" sz="2000" dirty="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blipFill>
                <a:blip r:embed="rId2"/>
                <a:stretch>
                  <a:fillRect l="-1714" t="-5152" r="-357"/>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smtClean="0"/>
              <a:t>Template Matching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Tree>
    <p:extLst>
      <p:ext uri="{BB962C8B-B14F-4D97-AF65-F5344CB8AC3E}">
        <p14:creationId xmlns:p14="http://schemas.microsoft.com/office/powerpoint/2010/main" val="269015944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35</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𝐸</m:t>
                      </m:r>
                      <m:d>
                        <m:dPr>
                          <m:ctrlPr>
                            <a:rPr lang="en-US" altLang="zh-TW" sz="2000" b="1" i="1">
                              <a:latin typeface="Cambria Math" panose="02040503050406030204" pitchFamily="18" charset="0"/>
                            </a:rPr>
                          </m:ctrlPr>
                        </m:dPr>
                        <m:e>
                          <m:r>
                            <a:rPr lang="en-US" altLang="zh-TW" sz="2000" b="1">
                              <a:latin typeface="Cambria Math" panose="02040503050406030204" pitchFamily="18" charset="0"/>
                            </a:rPr>
                            <m:t>𝐱</m:t>
                          </m:r>
                        </m:e>
                      </m:d>
                      <m:r>
                        <a:rPr lang="en-US" altLang="zh-TW" sz="2000" b="1" i="1">
                          <a:latin typeface="Cambria Math" panose="02040503050406030204" pitchFamily="18" charset="0"/>
                        </a:rPr>
                        <m:t>=</m:t>
                      </m:r>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𝑗</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𝑇</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i="1">
                                      <a:latin typeface="Cambria Math" panose="02040503050406030204" pitchFamily="18" charset="0"/>
                                    </a:rPr>
                                    <m:t>2</m:t>
                                  </m:r>
                                </m:sup>
                              </m:sSup>
                            </m:e>
                          </m:nary>
                        </m:e>
                      </m:nary>
                      <m:r>
                        <a:rPr lang="en-US" altLang="zh-TW" sz="2000" i="1">
                          <a:latin typeface="Cambria Math" panose="02040503050406030204" pitchFamily="18" charset="0"/>
                        </a:rPr>
                        <m:t>−2</m:t>
                      </m:r>
                      <m:nary>
                        <m:naryPr>
                          <m:chr m:val="∑"/>
                          <m:ctrlPr>
                            <a:rPr lang="en-US" altLang="zh-TW" sz="2000" i="1" smtClean="0">
                              <a:solidFill>
                                <a:srgbClr val="FFC000"/>
                              </a:solidFill>
                              <a:latin typeface="Cambria Math" panose="02040503050406030204" pitchFamily="18" charset="0"/>
                            </a:rPr>
                          </m:ctrlPr>
                        </m:naryPr>
                        <m:sub>
                          <m:r>
                            <m:rPr>
                              <m:brk m:alnAt="23"/>
                            </m:rPr>
                            <a:rPr lang="en-US" altLang="zh-TW" sz="2000" i="1">
                              <a:solidFill>
                                <a:srgbClr val="FFC000"/>
                              </a:solidFill>
                              <a:latin typeface="Cambria Math" panose="02040503050406030204" pitchFamily="18" charset="0"/>
                            </a:rPr>
                            <m:t>𝑖</m:t>
                          </m:r>
                          <m:r>
                            <a:rPr lang="en-US" altLang="zh-TW" sz="2000" i="1">
                              <a:solidFill>
                                <a:srgbClr val="FFC000"/>
                              </a:solidFill>
                              <a:latin typeface="Cambria Math" panose="02040503050406030204" pitchFamily="18" charset="0"/>
                            </a:rPr>
                            <m:t>=1</m:t>
                          </m:r>
                        </m:sub>
                        <m:sup>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𝑟</m:t>
                              </m:r>
                            </m:e>
                            <m:sub>
                              <m:r>
                                <a:rPr lang="en-US" altLang="zh-TW" sz="2000" i="1">
                                  <a:solidFill>
                                    <a:srgbClr val="FFC000"/>
                                  </a:solidFill>
                                  <a:latin typeface="Cambria Math" panose="02040503050406030204" pitchFamily="18" charset="0"/>
                                </a:rPr>
                                <m:t>𝑇</m:t>
                              </m:r>
                            </m:sub>
                          </m:sSub>
                        </m:sup>
                        <m:e>
                          <m:nary>
                            <m:naryPr>
                              <m:chr m:val="∑"/>
                              <m:ctrlPr>
                                <a:rPr lang="en-US" altLang="zh-TW" sz="2000" i="1">
                                  <a:solidFill>
                                    <a:srgbClr val="FFC000"/>
                                  </a:solidFill>
                                  <a:latin typeface="Cambria Math" panose="02040503050406030204" pitchFamily="18" charset="0"/>
                                </a:rPr>
                              </m:ctrlPr>
                            </m:naryPr>
                            <m:sub>
                              <m:r>
                                <m:rPr>
                                  <m:brk m:alnAt="23"/>
                                </m:rPr>
                                <a:rPr lang="en-US" altLang="zh-TW" sz="2000" i="1">
                                  <a:solidFill>
                                    <a:srgbClr val="FFC000"/>
                                  </a:solidFill>
                                  <a:latin typeface="Cambria Math" panose="02040503050406030204" pitchFamily="18" charset="0"/>
                                </a:rPr>
                                <m:t>𝑗</m:t>
                              </m:r>
                              <m:r>
                                <a:rPr lang="en-US" altLang="zh-TW" sz="2000" i="1">
                                  <a:solidFill>
                                    <a:srgbClr val="FFC000"/>
                                  </a:solidFill>
                                  <a:latin typeface="Cambria Math" panose="02040503050406030204" pitchFamily="18" charset="0"/>
                                </a:rPr>
                                <m:t>=1</m:t>
                              </m:r>
                            </m:sub>
                            <m:sup>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𝑐</m:t>
                                  </m:r>
                                </m:e>
                                <m:sub>
                                  <m:r>
                                    <a:rPr lang="en-US" altLang="zh-TW" sz="2000" i="1">
                                      <a:solidFill>
                                        <a:srgbClr val="FFC000"/>
                                      </a:solidFill>
                                      <a:latin typeface="Cambria Math" panose="02040503050406030204" pitchFamily="18" charset="0"/>
                                    </a:rPr>
                                    <m:t>𝑇</m:t>
                                  </m:r>
                                </m:sub>
                              </m:sSub>
                            </m:sup>
                            <m:e>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𝑇</m:t>
                                  </m:r>
                                </m:e>
                                <m:sub>
                                  <m:r>
                                    <a:rPr lang="en-US" altLang="zh-TW" sz="2000" i="1">
                                      <a:solidFill>
                                        <a:srgbClr val="FFC000"/>
                                      </a:solidFill>
                                      <a:latin typeface="Cambria Math" panose="02040503050406030204" pitchFamily="18" charset="0"/>
                                    </a:rPr>
                                    <m:t>𝑖</m:t>
                                  </m:r>
                                  <m:r>
                                    <a:rPr lang="en-US" altLang="zh-TW" sz="2000" i="1">
                                      <a:solidFill>
                                        <a:srgbClr val="FFC000"/>
                                      </a:solidFill>
                                      <a:latin typeface="Cambria Math" panose="02040503050406030204" pitchFamily="18" charset="0"/>
                                    </a:rPr>
                                    <m:t>,</m:t>
                                  </m:r>
                                  <m:r>
                                    <a:rPr lang="en-US" altLang="zh-TW" sz="2000" i="1">
                                      <a:solidFill>
                                        <a:srgbClr val="FFC000"/>
                                      </a:solidFill>
                                      <a:latin typeface="Cambria Math" panose="02040503050406030204" pitchFamily="18" charset="0"/>
                                    </a:rPr>
                                    <m:t>𝑗</m:t>
                                  </m:r>
                                </m:sub>
                              </m:sSub>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𝐼</m:t>
                                  </m:r>
                                </m:e>
                                <m:sub>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𝑥</m:t>
                                      </m:r>
                                    </m:e>
                                    <m:sub>
                                      <m:r>
                                        <a:rPr lang="en-US" altLang="zh-TW" sz="2000" i="1">
                                          <a:solidFill>
                                            <a:srgbClr val="FFC000"/>
                                          </a:solidFill>
                                          <a:latin typeface="Cambria Math" panose="02040503050406030204" pitchFamily="18" charset="0"/>
                                        </a:rPr>
                                        <m:t>𝑎</m:t>
                                      </m:r>
                                    </m:sub>
                                  </m:sSub>
                                  <m:r>
                                    <a:rPr lang="en-US" altLang="zh-TW" sz="2000" i="1">
                                      <a:solidFill>
                                        <a:srgbClr val="FFC000"/>
                                      </a:solidFill>
                                      <a:latin typeface="Cambria Math" panose="02040503050406030204" pitchFamily="18" charset="0"/>
                                    </a:rPr>
                                    <m:t>+</m:t>
                                  </m:r>
                                  <m:r>
                                    <a:rPr lang="en-US" altLang="zh-TW" sz="2000" i="1">
                                      <a:solidFill>
                                        <a:srgbClr val="FFC000"/>
                                      </a:solidFill>
                                      <a:latin typeface="Cambria Math" panose="02040503050406030204" pitchFamily="18" charset="0"/>
                                    </a:rPr>
                                    <m:t>𝑖</m:t>
                                  </m:r>
                                  <m:r>
                                    <a:rPr lang="en-US" altLang="zh-TW" sz="2000" i="1">
                                      <a:solidFill>
                                        <a:srgbClr val="FFC000"/>
                                      </a:solidFill>
                                      <a:latin typeface="Cambria Math" panose="02040503050406030204" pitchFamily="18" charset="0"/>
                                    </a:rPr>
                                    <m:t>,</m:t>
                                  </m:r>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𝑥</m:t>
                                      </m:r>
                                    </m:e>
                                    <m:sub>
                                      <m:r>
                                        <a:rPr lang="en-US" altLang="zh-TW" sz="2000" i="1">
                                          <a:solidFill>
                                            <a:srgbClr val="FFC000"/>
                                          </a:solidFill>
                                          <a:latin typeface="Cambria Math" panose="02040503050406030204" pitchFamily="18" charset="0"/>
                                        </a:rPr>
                                        <m:t>𝑏</m:t>
                                      </m:r>
                                    </m:sub>
                                  </m:sSub>
                                  <m:r>
                                    <a:rPr lang="en-US" altLang="zh-TW" sz="2000" i="1">
                                      <a:solidFill>
                                        <a:srgbClr val="FFC000"/>
                                      </a:solidFill>
                                      <a:latin typeface="Cambria Math" panose="02040503050406030204" pitchFamily="18" charset="0"/>
                                    </a:rPr>
                                    <m:t>+</m:t>
                                  </m:r>
                                  <m:r>
                                    <a:rPr lang="en-US" altLang="zh-TW" sz="2000" i="1">
                                      <a:solidFill>
                                        <a:srgbClr val="FFC000"/>
                                      </a:solidFill>
                                      <a:latin typeface="Cambria Math" panose="02040503050406030204" pitchFamily="18" charset="0"/>
                                    </a:rPr>
                                    <m:t>𝑗</m:t>
                                  </m:r>
                                </m:sub>
                              </m:sSub>
                            </m:e>
                          </m:nary>
                        </m:e>
                      </m:nary>
                      <m:r>
                        <a:rPr lang="en-US" altLang="zh-TW" sz="2000" i="1">
                          <a:latin typeface="Cambria Math" panose="02040503050406030204" pitchFamily="18" charset="0"/>
                        </a:rPr>
                        <m:t>+</m:t>
                      </m:r>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𝑗</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𝐼</m:t>
                                      </m:r>
                                    </m:e>
                                    <m: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𝑎</m:t>
                                          </m:r>
                                        </m:sub>
                                      </m:sSub>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i="1">
                                      <a:latin typeface="Cambria Math" panose="02040503050406030204" pitchFamily="18" charset="0"/>
                                    </a:rPr>
                                    <m:t>2</m:t>
                                  </m:r>
                                </m:sup>
                              </m:sSup>
                            </m:e>
                          </m:nary>
                        </m:e>
                      </m:nary>
                    </m:oMath>
                  </m:oMathPara>
                </a14:m>
                <a:endParaRPr lang="en-US" altLang="zh-TW" sz="2000" dirty="0" smtClean="0"/>
              </a:p>
              <a:p>
                <a:r>
                  <a:rPr lang="en-US" altLang="zh-TW" sz="2000" dirty="0" smtClean="0"/>
                  <a:t>Template matching may thus be performed by </a:t>
                </a:r>
                <a:r>
                  <a:rPr lang="en-US" altLang="zh-TW" sz="2000" dirty="0" smtClean="0">
                    <a:solidFill>
                      <a:srgbClr val="FFC000"/>
                    </a:solidFill>
                  </a:rPr>
                  <a:t>maximizing</a:t>
                </a:r>
                <a:r>
                  <a:rPr lang="en-US" altLang="zh-TW" sz="2000" dirty="0" smtClean="0"/>
                  <a:t> the </a:t>
                </a:r>
                <a:r>
                  <a:rPr lang="en-US" altLang="zh-TW" sz="2000" dirty="0" smtClean="0">
                    <a:solidFill>
                      <a:srgbClr val="FFC000"/>
                    </a:solidFill>
                  </a:rPr>
                  <a:t>correlation</a:t>
                </a:r>
                <a:r>
                  <a:rPr lang="en-US" altLang="zh-TW" sz="2000" dirty="0" smtClean="0"/>
                  <a:t> expression</a:t>
                </a:r>
              </a:p>
              <a:p>
                <a:pPr marL="0" indent="0">
                  <a:buNone/>
                </a:pPr>
                <a14:m>
                  <m:oMathPara xmlns:m="http://schemas.openxmlformats.org/officeDocument/2006/math">
                    <m:oMathParaPr>
                      <m:jc m:val="centerGroup"/>
                    </m:oMathParaPr>
                    <m:oMath xmlns:m="http://schemas.openxmlformats.org/officeDocument/2006/math">
                      <m:sSub>
                        <m:sSubPr>
                          <m:ctrlPr>
                            <a:rPr lang="en-US" altLang="zh-TW" sz="2000" b="0" i="1" smtClean="0">
                              <a:solidFill>
                                <a:schemeClr val="tx1"/>
                              </a:solidFill>
                              <a:latin typeface="Cambria Math" panose="02040503050406030204" pitchFamily="18" charset="0"/>
                            </a:rPr>
                          </m:ctrlPr>
                        </m:sSubPr>
                        <m:e>
                          <m:r>
                            <a:rPr lang="en-US" altLang="zh-TW" sz="2000" b="0" i="1" smtClean="0">
                              <a:solidFill>
                                <a:schemeClr val="tx1"/>
                              </a:solidFill>
                              <a:latin typeface="Cambria Math" panose="02040503050406030204" pitchFamily="18" charset="0"/>
                            </a:rPr>
                            <m:t>𝐶𝑜𝑟𝑟</m:t>
                          </m:r>
                        </m:e>
                        <m:sub>
                          <m:r>
                            <a:rPr lang="en-US" altLang="zh-TW" sz="2000" b="0" i="1" smtClean="0">
                              <a:solidFill>
                                <a:schemeClr val="tx1"/>
                              </a:solidFill>
                              <a:latin typeface="Cambria Math" panose="02040503050406030204" pitchFamily="18" charset="0"/>
                            </a:rPr>
                            <m:t>𝑇</m:t>
                          </m:r>
                        </m:sub>
                      </m:sSub>
                      <m:d>
                        <m:dPr>
                          <m:ctrlPr>
                            <a:rPr lang="en-US" altLang="zh-TW" sz="2000" b="1" i="1" smtClean="0">
                              <a:solidFill>
                                <a:schemeClr val="tx1"/>
                              </a:solidFill>
                              <a:latin typeface="Cambria Math" panose="02040503050406030204" pitchFamily="18" charset="0"/>
                            </a:rPr>
                          </m:ctrlPr>
                        </m:dPr>
                        <m:e>
                          <m:r>
                            <a:rPr lang="en-US" altLang="zh-TW" sz="2000" b="1" smtClean="0">
                              <a:solidFill>
                                <a:schemeClr val="tx1"/>
                              </a:solidFill>
                              <a:latin typeface="Cambria Math" panose="02040503050406030204" pitchFamily="18" charset="0"/>
                            </a:rPr>
                            <m:t>𝐱</m:t>
                          </m:r>
                        </m:e>
                      </m:d>
                      <m:r>
                        <a:rPr lang="en-US" altLang="zh-TW" sz="2000" i="1">
                          <a:solidFill>
                            <a:schemeClr val="tx1"/>
                          </a:solidFill>
                          <a:latin typeface="Cambria Math" panose="02040503050406030204" pitchFamily="18" charset="0"/>
                        </a:rPr>
                        <m:t>=</m:t>
                      </m:r>
                      <m:nary>
                        <m:naryPr>
                          <m:chr m:val="∑"/>
                          <m:ctrlPr>
                            <a:rPr lang="en-US" altLang="zh-TW" sz="2000" i="1" smtClean="0">
                              <a:solidFill>
                                <a:srgbClr val="FFC000"/>
                              </a:solidFill>
                              <a:latin typeface="Cambria Math" panose="02040503050406030204" pitchFamily="18" charset="0"/>
                            </a:rPr>
                          </m:ctrlPr>
                        </m:naryPr>
                        <m:sub>
                          <m:r>
                            <m:rPr>
                              <m:brk m:alnAt="23"/>
                            </m:rPr>
                            <a:rPr lang="en-US" altLang="zh-TW" sz="2000" i="1">
                              <a:solidFill>
                                <a:srgbClr val="FFC000"/>
                              </a:solidFill>
                              <a:latin typeface="Cambria Math" panose="02040503050406030204" pitchFamily="18" charset="0"/>
                            </a:rPr>
                            <m:t>𝑖</m:t>
                          </m:r>
                          <m:r>
                            <a:rPr lang="en-US" altLang="zh-TW" sz="2000" i="1">
                              <a:solidFill>
                                <a:srgbClr val="FFC000"/>
                              </a:solidFill>
                              <a:latin typeface="Cambria Math" panose="02040503050406030204" pitchFamily="18" charset="0"/>
                            </a:rPr>
                            <m:t>=1</m:t>
                          </m:r>
                        </m:sub>
                        <m:sup>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𝑟</m:t>
                              </m:r>
                            </m:e>
                            <m:sub>
                              <m:r>
                                <a:rPr lang="en-US" altLang="zh-TW" sz="2000" i="1">
                                  <a:solidFill>
                                    <a:srgbClr val="FFC000"/>
                                  </a:solidFill>
                                  <a:latin typeface="Cambria Math" panose="02040503050406030204" pitchFamily="18" charset="0"/>
                                </a:rPr>
                                <m:t>𝑇</m:t>
                              </m:r>
                            </m:sub>
                          </m:sSub>
                        </m:sup>
                        <m:e>
                          <m:nary>
                            <m:naryPr>
                              <m:chr m:val="∑"/>
                              <m:ctrlPr>
                                <a:rPr lang="en-US" altLang="zh-TW" sz="2000" i="1">
                                  <a:solidFill>
                                    <a:srgbClr val="FFC000"/>
                                  </a:solidFill>
                                  <a:latin typeface="Cambria Math" panose="02040503050406030204" pitchFamily="18" charset="0"/>
                                </a:rPr>
                              </m:ctrlPr>
                            </m:naryPr>
                            <m:sub>
                              <m:r>
                                <m:rPr>
                                  <m:brk m:alnAt="23"/>
                                </m:rPr>
                                <a:rPr lang="en-US" altLang="zh-TW" sz="2000" i="1">
                                  <a:solidFill>
                                    <a:srgbClr val="FFC000"/>
                                  </a:solidFill>
                                  <a:latin typeface="Cambria Math" panose="02040503050406030204" pitchFamily="18" charset="0"/>
                                </a:rPr>
                                <m:t>𝑗</m:t>
                              </m:r>
                              <m:r>
                                <a:rPr lang="en-US" altLang="zh-TW" sz="2000" i="1">
                                  <a:solidFill>
                                    <a:srgbClr val="FFC000"/>
                                  </a:solidFill>
                                  <a:latin typeface="Cambria Math" panose="02040503050406030204" pitchFamily="18" charset="0"/>
                                </a:rPr>
                                <m:t>=1</m:t>
                              </m:r>
                            </m:sub>
                            <m:sup>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𝑐</m:t>
                                  </m:r>
                                </m:e>
                                <m:sub>
                                  <m:r>
                                    <a:rPr lang="en-US" altLang="zh-TW" sz="2000" i="1">
                                      <a:solidFill>
                                        <a:srgbClr val="FFC000"/>
                                      </a:solidFill>
                                      <a:latin typeface="Cambria Math" panose="02040503050406030204" pitchFamily="18" charset="0"/>
                                    </a:rPr>
                                    <m:t>𝑇</m:t>
                                  </m:r>
                                </m:sub>
                              </m:sSub>
                            </m:sup>
                            <m:e>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𝑇</m:t>
                                  </m:r>
                                </m:e>
                                <m:sub>
                                  <m:r>
                                    <a:rPr lang="en-US" altLang="zh-TW" sz="2000" i="1">
                                      <a:solidFill>
                                        <a:srgbClr val="FFC000"/>
                                      </a:solidFill>
                                      <a:latin typeface="Cambria Math" panose="02040503050406030204" pitchFamily="18" charset="0"/>
                                    </a:rPr>
                                    <m:t>𝑖</m:t>
                                  </m:r>
                                  <m:r>
                                    <a:rPr lang="en-US" altLang="zh-TW" sz="2000" i="1">
                                      <a:solidFill>
                                        <a:srgbClr val="FFC000"/>
                                      </a:solidFill>
                                      <a:latin typeface="Cambria Math" panose="02040503050406030204" pitchFamily="18" charset="0"/>
                                    </a:rPr>
                                    <m:t>,</m:t>
                                  </m:r>
                                  <m:r>
                                    <a:rPr lang="en-US" altLang="zh-TW" sz="2000" i="1">
                                      <a:solidFill>
                                        <a:srgbClr val="FFC000"/>
                                      </a:solidFill>
                                      <a:latin typeface="Cambria Math" panose="02040503050406030204" pitchFamily="18" charset="0"/>
                                    </a:rPr>
                                    <m:t>𝑗</m:t>
                                  </m:r>
                                </m:sub>
                              </m:sSub>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𝐼</m:t>
                                  </m:r>
                                </m:e>
                                <m:sub>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𝑥</m:t>
                                      </m:r>
                                    </m:e>
                                    <m:sub>
                                      <m:r>
                                        <a:rPr lang="en-US" altLang="zh-TW" sz="2000" i="1">
                                          <a:solidFill>
                                            <a:srgbClr val="FFC000"/>
                                          </a:solidFill>
                                          <a:latin typeface="Cambria Math" panose="02040503050406030204" pitchFamily="18" charset="0"/>
                                        </a:rPr>
                                        <m:t>𝑎</m:t>
                                      </m:r>
                                    </m:sub>
                                  </m:sSub>
                                  <m:r>
                                    <a:rPr lang="en-US" altLang="zh-TW" sz="2000" i="1">
                                      <a:solidFill>
                                        <a:srgbClr val="FFC000"/>
                                      </a:solidFill>
                                      <a:latin typeface="Cambria Math" panose="02040503050406030204" pitchFamily="18" charset="0"/>
                                    </a:rPr>
                                    <m:t>+</m:t>
                                  </m:r>
                                  <m:r>
                                    <a:rPr lang="en-US" altLang="zh-TW" sz="2000" i="1">
                                      <a:solidFill>
                                        <a:srgbClr val="FFC000"/>
                                      </a:solidFill>
                                      <a:latin typeface="Cambria Math" panose="02040503050406030204" pitchFamily="18" charset="0"/>
                                    </a:rPr>
                                    <m:t>𝑖</m:t>
                                  </m:r>
                                  <m:r>
                                    <a:rPr lang="en-US" altLang="zh-TW" sz="2000" i="1">
                                      <a:solidFill>
                                        <a:srgbClr val="FFC000"/>
                                      </a:solidFill>
                                      <a:latin typeface="Cambria Math" panose="02040503050406030204" pitchFamily="18" charset="0"/>
                                    </a:rPr>
                                    <m:t>,</m:t>
                                  </m:r>
                                  <m:sSub>
                                    <m:sSubPr>
                                      <m:ctrlPr>
                                        <a:rPr lang="en-US" altLang="zh-TW" sz="2000" i="1">
                                          <a:solidFill>
                                            <a:srgbClr val="FFC000"/>
                                          </a:solidFill>
                                          <a:latin typeface="Cambria Math" panose="02040503050406030204" pitchFamily="18" charset="0"/>
                                        </a:rPr>
                                      </m:ctrlPr>
                                    </m:sSubPr>
                                    <m:e>
                                      <m:r>
                                        <a:rPr lang="en-US" altLang="zh-TW" sz="2000" i="1">
                                          <a:solidFill>
                                            <a:srgbClr val="FFC000"/>
                                          </a:solidFill>
                                          <a:latin typeface="Cambria Math" panose="02040503050406030204" pitchFamily="18" charset="0"/>
                                        </a:rPr>
                                        <m:t>𝑥</m:t>
                                      </m:r>
                                    </m:e>
                                    <m:sub>
                                      <m:r>
                                        <a:rPr lang="en-US" altLang="zh-TW" sz="2000" i="1">
                                          <a:solidFill>
                                            <a:srgbClr val="FFC000"/>
                                          </a:solidFill>
                                          <a:latin typeface="Cambria Math" panose="02040503050406030204" pitchFamily="18" charset="0"/>
                                        </a:rPr>
                                        <m:t>𝑏</m:t>
                                      </m:r>
                                    </m:sub>
                                  </m:sSub>
                                  <m:r>
                                    <a:rPr lang="en-US" altLang="zh-TW" sz="2000" i="1">
                                      <a:solidFill>
                                        <a:srgbClr val="FFC000"/>
                                      </a:solidFill>
                                      <a:latin typeface="Cambria Math" panose="02040503050406030204" pitchFamily="18" charset="0"/>
                                    </a:rPr>
                                    <m:t>+</m:t>
                                  </m:r>
                                  <m:r>
                                    <a:rPr lang="en-US" altLang="zh-TW" sz="2000" i="1">
                                      <a:solidFill>
                                        <a:srgbClr val="FFC000"/>
                                      </a:solidFill>
                                      <a:latin typeface="Cambria Math" panose="02040503050406030204" pitchFamily="18" charset="0"/>
                                    </a:rPr>
                                    <m:t>𝑗</m:t>
                                  </m:r>
                                </m:sub>
                              </m:sSub>
                            </m:e>
                          </m:nary>
                        </m:e>
                      </m:nary>
                    </m:oMath>
                  </m:oMathPara>
                </a14:m>
                <a:endParaRPr lang="en-US" altLang="zh-TW" sz="2000" dirty="0" smtClean="0"/>
              </a:p>
              <a:p>
                <a:pPr marL="0" indent="0">
                  <a:buNone/>
                </a:pPr>
                <a:endParaRPr lang="en-US" altLang="zh-TW" sz="2000" dirty="0"/>
              </a:p>
              <a:p>
                <a:endParaRPr lang="zh-TW" altLang="en-US" sz="2000" dirty="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blipFill>
                <a:blip r:embed="rId2"/>
                <a:stretch>
                  <a:fillRect l="-1714"/>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smtClean="0"/>
              <a:t>Template Matching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8" name="Picture 2" descr="C:\Documents and Settings\altit\Desktop\Sonka 4e Jpegs\93607_ch06\Figure 6.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4310368"/>
            <a:ext cx="5715000" cy="198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5634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36</a:t>
            </a:fld>
            <a:endParaRPr lang="en-US" dirty="0"/>
          </a:p>
        </p:txBody>
      </p:sp>
      <mc:AlternateContent xmlns:mc="http://schemas.openxmlformats.org/markup-compatibility/2006">
        <mc:Choice xmlns:a14="http://schemas.microsoft.com/office/drawing/2010/main" Requires="a14">
          <p:sp>
            <p:nvSpPr>
              <p:cNvPr id="6" name="內容版面配置區 5"/>
              <p:cNvSpPr>
                <a:spLocks noGrp="1"/>
              </p:cNvSpPr>
              <p:nvPr>
                <p:ph idx="1"/>
              </p:nvPr>
            </p:nvSpPr>
            <p:spPr>
              <a:xfrm>
                <a:off x="381000" y="1366735"/>
                <a:ext cx="8534400" cy="4770071"/>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𝐸</m:t>
                      </m:r>
                      <m:d>
                        <m:dPr>
                          <m:ctrlPr>
                            <a:rPr lang="en-US" altLang="zh-TW" sz="2000" b="1" i="1">
                              <a:latin typeface="Cambria Math" panose="02040503050406030204" pitchFamily="18" charset="0"/>
                            </a:rPr>
                          </m:ctrlPr>
                        </m:dPr>
                        <m:e>
                          <m:r>
                            <a:rPr lang="en-US" altLang="zh-TW" sz="2000" b="1">
                              <a:latin typeface="Cambria Math" panose="02040503050406030204" pitchFamily="18" charset="0"/>
                            </a:rPr>
                            <m:t>𝐱</m:t>
                          </m:r>
                        </m:e>
                      </m:d>
                      <m:r>
                        <a:rPr lang="en-US" altLang="zh-TW" sz="2000" b="1" i="1">
                          <a:latin typeface="Cambria Math" panose="02040503050406030204" pitchFamily="18" charset="0"/>
                        </a:rPr>
                        <m:t>=</m:t>
                      </m:r>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𝑗</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𝑇</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i="1">
                                      <a:latin typeface="Cambria Math" panose="02040503050406030204" pitchFamily="18" charset="0"/>
                                    </a:rPr>
                                    <m:t>2</m:t>
                                  </m:r>
                                </m:sup>
                              </m:sSup>
                            </m:e>
                          </m:nary>
                        </m:e>
                      </m:nary>
                      <m:r>
                        <a:rPr lang="en-US" altLang="zh-TW" sz="2000" i="1">
                          <a:latin typeface="Cambria Math" panose="02040503050406030204" pitchFamily="18" charset="0"/>
                        </a:rPr>
                        <m:t>−2</m:t>
                      </m:r>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𝑗</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𝑇</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sub>
                              </m:s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𝐼</m:t>
                                  </m:r>
                                </m:e>
                                <m: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𝑎</m:t>
                                      </m:r>
                                    </m:sub>
                                  </m:sSub>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ub>
                              </m:sSub>
                            </m:e>
                          </m:nary>
                        </m:e>
                      </m:nary>
                      <m:r>
                        <a:rPr lang="en-US" altLang="zh-TW" sz="2000" i="1">
                          <a:latin typeface="Cambria Math" panose="02040503050406030204" pitchFamily="18" charset="0"/>
                        </a:rPr>
                        <m:t>+</m:t>
                      </m:r>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𝑖</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𝑟</m:t>
                              </m:r>
                            </m:e>
                            <m:sub>
                              <m:r>
                                <a:rPr lang="en-US" altLang="zh-TW" sz="2000" i="1">
                                  <a:latin typeface="Cambria Math" panose="02040503050406030204" pitchFamily="18" charset="0"/>
                                </a:rPr>
                                <m:t>𝑇</m:t>
                              </m:r>
                            </m:sub>
                          </m:sSub>
                        </m:sup>
                        <m:e>
                          <m:nary>
                            <m:naryPr>
                              <m:chr m:val="∑"/>
                              <m:ctrlPr>
                                <a:rPr lang="en-US" altLang="zh-TW" sz="2000" i="1">
                                  <a:latin typeface="Cambria Math" panose="02040503050406030204" pitchFamily="18" charset="0"/>
                                </a:rPr>
                              </m:ctrlPr>
                            </m:naryPr>
                            <m:sub>
                              <m:r>
                                <m:rPr>
                                  <m:brk m:alnAt="23"/>
                                </m:rPr>
                                <a:rPr lang="en-US" altLang="zh-TW" sz="2000" i="1">
                                  <a:latin typeface="Cambria Math" panose="02040503050406030204" pitchFamily="18" charset="0"/>
                                </a:rPr>
                                <m:t>𝑗</m:t>
                              </m:r>
                              <m:r>
                                <a:rPr lang="en-US" altLang="zh-TW" sz="2000" i="1">
                                  <a:latin typeface="Cambria Math" panose="02040503050406030204" pitchFamily="18" charset="0"/>
                                </a:rPr>
                                <m:t>=1</m:t>
                              </m:r>
                            </m:sub>
                            <m:sup>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𝑇</m:t>
                                  </m:r>
                                </m:sub>
                              </m:sSub>
                            </m:sup>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𝐼</m:t>
                                      </m:r>
                                    </m:e>
                                    <m:sub>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𝑎</m:t>
                                          </m:r>
                                        </m:sub>
                                      </m:sSub>
                                      <m:r>
                                        <a:rPr lang="en-US" altLang="zh-TW" sz="2000" i="1">
                                          <a:latin typeface="Cambria Math" panose="02040503050406030204" pitchFamily="18" charset="0"/>
                                        </a:rPr>
                                        <m:t>+</m:t>
                                      </m:r>
                                      <m:r>
                                        <a:rPr lang="en-US" altLang="zh-TW" sz="2000" i="1">
                                          <a:latin typeface="Cambria Math" panose="02040503050406030204" pitchFamily="18" charset="0"/>
                                        </a:rPr>
                                        <m:t>𝑖</m:t>
                                      </m:r>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ub>
                                  </m:sSub>
                                  <m:r>
                                    <a:rPr lang="en-US" altLang="zh-TW" sz="2000" i="1">
                                      <a:latin typeface="Cambria Math" panose="02040503050406030204" pitchFamily="18" charset="0"/>
                                    </a:rPr>
                                    <m:t>)</m:t>
                                  </m:r>
                                </m:e>
                                <m:sup>
                                  <m:r>
                                    <a:rPr lang="en-US" altLang="zh-TW" sz="2000" i="1">
                                      <a:latin typeface="Cambria Math" panose="02040503050406030204" pitchFamily="18" charset="0"/>
                                    </a:rPr>
                                    <m:t>2</m:t>
                                  </m:r>
                                </m:sup>
                              </m:sSup>
                            </m:e>
                          </m:nary>
                        </m:e>
                      </m:nary>
                    </m:oMath>
                  </m:oMathPara>
                </a14:m>
                <a:endParaRPr lang="en-US" altLang="zh-TW" sz="2000" dirty="0" smtClean="0"/>
              </a:p>
              <a:p>
                <a:r>
                  <a:rPr lang="en-US" altLang="zh-TW" sz="2000" dirty="0" smtClean="0"/>
                  <a:t>An alternative criterion for the same idea to </a:t>
                </a:r>
                <a:r>
                  <a:rPr lang="en-US" altLang="zh-TW" sz="2000" dirty="0" smtClean="0">
                    <a:solidFill>
                      <a:srgbClr val="FFC000"/>
                    </a:solidFill>
                  </a:rPr>
                  <a:t>minimize </a:t>
                </a:r>
                <a14:m>
                  <m:oMath xmlns:m="http://schemas.openxmlformats.org/officeDocument/2006/math">
                    <m:r>
                      <a:rPr lang="en-US" altLang="zh-TW" sz="2000" i="1">
                        <a:solidFill>
                          <a:srgbClr val="FFC000"/>
                        </a:solidFill>
                        <a:latin typeface="Cambria Math" panose="02040503050406030204" pitchFamily="18" charset="0"/>
                      </a:rPr>
                      <m:t>𝐸</m:t>
                    </m:r>
                  </m:oMath>
                </a14:m>
                <a:r>
                  <a:rPr lang="en-US" altLang="zh-TW" sz="2000" dirty="0" smtClean="0">
                    <a:solidFill>
                      <a:srgbClr val="FFC000"/>
                    </a:solidFill>
                  </a:rPr>
                  <a:t> </a:t>
                </a:r>
                <a:r>
                  <a:rPr lang="en-US" altLang="zh-TW" sz="2000" dirty="0" smtClean="0"/>
                  <a:t>might be to </a:t>
                </a:r>
                <a:r>
                  <a:rPr lang="en-US" altLang="zh-TW" sz="2000" dirty="0" smtClean="0">
                    <a:solidFill>
                      <a:srgbClr val="FFC000"/>
                    </a:solidFill>
                  </a:rPr>
                  <a:t>maximize </a:t>
                </a:r>
                <a14:m>
                  <m:oMath xmlns:m="http://schemas.openxmlformats.org/officeDocument/2006/math">
                    <m:r>
                      <a:rPr lang="en-US" altLang="zh-TW" sz="2000" i="1" smtClean="0">
                        <a:solidFill>
                          <a:srgbClr val="FFC000"/>
                        </a:solidFill>
                        <a:latin typeface="Cambria Math" panose="02040503050406030204" pitchFamily="18" charset="0"/>
                      </a:rPr>
                      <m:t>𝐶</m:t>
                    </m:r>
                    <m:d>
                      <m:dPr>
                        <m:ctrlPr>
                          <a:rPr lang="en-US" altLang="zh-TW" sz="2000" b="1" i="1">
                            <a:solidFill>
                              <a:srgbClr val="FFC000"/>
                            </a:solidFill>
                            <a:latin typeface="Cambria Math" panose="02040503050406030204" pitchFamily="18" charset="0"/>
                          </a:rPr>
                        </m:ctrlPr>
                      </m:dPr>
                      <m:e>
                        <m:r>
                          <a:rPr lang="en-US" altLang="zh-TW" sz="2000" b="1">
                            <a:solidFill>
                              <a:srgbClr val="FFC000"/>
                            </a:solidFill>
                            <a:latin typeface="Cambria Math" panose="02040503050406030204" pitchFamily="18" charset="0"/>
                          </a:rPr>
                          <m:t>𝐱</m:t>
                        </m:r>
                      </m:e>
                    </m:d>
                  </m:oMath>
                </a14:m>
                <a:r>
                  <a:rPr lang="en-US" altLang="zh-TW" sz="2000" dirty="0" smtClean="0">
                    <a:solidFill>
                      <a:srgbClr val="FFC000"/>
                    </a:solidFill>
                  </a:rPr>
                  <a:t>.</a:t>
                </a:r>
              </a:p>
              <a:p>
                <a:pPr marL="0" indent="0">
                  <a:buNone/>
                </a:pPr>
                <a14:m>
                  <m:oMathPara xmlns:m="http://schemas.openxmlformats.org/officeDocument/2006/math">
                    <m:oMathParaPr>
                      <m:jc m:val="centerGroup"/>
                    </m:oMathParaPr>
                    <m:oMath xmlns:m="http://schemas.openxmlformats.org/officeDocument/2006/math">
                      <m:r>
                        <a:rPr lang="en-US" altLang="zh-TW" sz="2000" b="0" i="1" smtClean="0">
                          <a:solidFill>
                            <a:srgbClr val="FFFF00"/>
                          </a:solidFill>
                          <a:latin typeface="Cambria Math" panose="02040503050406030204" pitchFamily="18" charset="0"/>
                        </a:rPr>
                        <m:t>𝐶</m:t>
                      </m:r>
                      <m:d>
                        <m:dPr>
                          <m:ctrlPr>
                            <a:rPr lang="en-US" altLang="zh-TW" sz="2000" b="1" i="1">
                              <a:solidFill>
                                <a:srgbClr val="FFFF00"/>
                              </a:solidFill>
                              <a:latin typeface="Cambria Math" panose="02040503050406030204" pitchFamily="18" charset="0"/>
                            </a:rPr>
                          </m:ctrlPr>
                        </m:dPr>
                        <m:e>
                          <m:r>
                            <a:rPr lang="en-US" altLang="zh-TW" sz="2000" b="1">
                              <a:solidFill>
                                <a:srgbClr val="FFFF00"/>
                              </a:solidFill>
                              <a:latin typeface="Cambria Math" panose="02040503050406030204" pitchFamily="18" charset="0"/>
                            </a:rPr>
                            <m:t>𝐱</m:t>
                          </m:r>
                        </m:e>
                      </m:d>
                      <m:r>
                        <a:rPr lang="en-US" altLang="zh-TW" sz="2000" b="1" i="1">
                          <a:solidFill>
                            <a:srgbClr val="FFFF00"/>
                          </a:solidFill>
                          <a:latin typeface="Cambria Math" panose="02040503050406030204" pitchFamily="18" charset="0"/>
                        </a:rPr>
                        <m:t>=</m:t>
                      </m:r>
                      <m:f>
                        <m:fPr>
                          <m:ctrlPr>
                            <a:rPr lang="en-US" altLang="zh-TW" sz="2000" b="1" i="1" smtClean="0">
                              <a:solidFill>
                                <a:srgbClr val="FFFF00"/>
                              </a:solidFill>
                              <a:latin typeface="Cambria Math" panose="02040503050406030204" pitchFamily="18" charset="0"/>
                            </a:rPr>
                          </m:ctrlPr>
                        </m:fPr>
                        <m:num>
                          <m:r>
                            <a:rPr lang="en-US" altLang="zh-TW" sz="2000" b="0" i="0" smtClean="0">
                              <a:solidFill>
                                <a:srgbClr val="FFFF00"/>
                              </a:solidFill>
                              <a:latin typeface="Cambria Math" panose="02040503050406030204" pitchFamily="18" charset="0"/>
                            </a:rPr>
                            <m:t>1</m:t>
                          </m:r>
                        </m:num>
                        <m:den>
                          <m:r>
                            <a:rPr lang="en-US" altLang="zh-TW" sz="2000" b="0" i="0" smtClean="0">
                              <a:solidFill>
                                <a:srgbClr val="FFFF00"/>
                              </a:solidFill>
                              <a:latin typeface="Cambria Math" panose="02040503050406030204" pitchFamily="18" charset="0"/>
                            </a:rPr>
                            <m:t>1</m:t>
                          </m:r>
                          <m:r>
                            <a:rPr lang="en-US" altLang="zh-TW" sz="2000" b="1" i="1" smtClean="0">
                              <a:solidFill>
                                <a:srgbClr val="FFFF00"/>
                              </a:solidFill>
                              <a:latin typeface="Cambria Math" panose="02040503050406030204" pitchFamily="18" charset="0"/>
                            </a:rPr>
                            <m:t>+</m:t>
                          </m:r>
                          <m:r>
                            <a:rPr lang="en-US" altLang="zh-TW" sz="2000" i="1">
                              <a:solidFill>
                                <a:srgbClr val="FFFF00"/>
                              </a:solidFill>
                              <a:latin typeface="Cambria Math" panose="02040503050406030204" pitchFamily="18" charset="0"/>
                            </a:rPr>
                            <m:t>𝐸</m:t>
                          </m:r>
                          <m:d>
                            <m:dPr>
                              <m:ctrlPr>
                                <a:rPr lang="en-US" altLang="zh-TW" sz="2000" b="1" i="1">
                                  <a:solidFill>
                                    <a:srgbClr val="FFFF00"/>
                                  </a:solidFill>
                                  <a:latin typeface="Cambria Math" panose="02040503050406030204" pitchFamily="18" charset="0"/>
                                </a:rPr>
                              </m:ctrlPr>
                            </m:dPr>
                            <m:e>
                              <m:r>
                                <a:rPr lang="en-US" altLang="zh-TW" sz="2000" b="1">
                                  <a:solidFill>
                                    <a:srgbClr val="FFFF00"/>
                                  </a:solidFill>
                                  <a:latin typeface="Cambria Math" panose="02040503050406030204" pitchFamily="18" charset="0"/>
                                </a:rPr>
                                <m:t>𝐱</m:t>
                              </m:r>
                            </m:e>
                          </m:d>
                        </m:den>
                      </m:f>
                    </m:oMath>
                  </m:oMathPara>
                </a14:m>
                <a:endParaRPr lang="en-US" altLang="zh-TW" sz="2000" dirty="0" smtClean="0"/>
              </a:p>
              <a:p>
                <a:pPr marL="0" indent="0">
                  <a:buNone/>
                </a:pPr>
                <a:r>
                  <a:rPr lang="en-US" altLang="zh-TW" sz="2000" dirty="0" smtClean="0"/>
                  <a:t>  PS. For example, </a:t>
                </a:r>
                <a14:m>
                  <m:oMath xmlns:m="http://schemas.openxmlformats.org/officeDocument/2006/math">
                    <m:r>
                      <a:rPr lang="en-US" altLang="zh-TW" sz="2000" b="0" i="0" smtClean="0">
                        <a:latin typeface="Cambria Math" panose="02040503050406030204" pitchFamily="18" charset="0"/>
                      </a:rPr>
                      <m:t>  </m:t>
                    </m:r>
                    <m:r>
                      <a:rPr lang="en-US" altLang="zh-TW" sz="2000" i="1">
                        <a:latin typeface="Cambria Math" panose="02040503050406030204" pitchFamily="18" charset="0"/>
                      </a:rPr>
                      <m:t>𝐸</m:t>
                    </m:r>
                    <m:d>
                      <m:dPr>
                        <m:ctrlPr>
                          <a:rPr lang="en-US" altLang="zh-TW" sz="2000" b="1" i="1">
                            <a:latin typeface="Cambria Math" panose="02040503050406030204" pitchFamily="18" charset="0"/>
                          </a:rPr>
                        </m:ctrlPr>
                      </m:dPr>
                      <m:e>
                        <m:r>
                          <a:rPr lang="en-US" altLang="zh-TW" sz="2000" b="1">
                            <a:latin typeface="Cambria Math" panose="02040503050406030204" pitchFamily="18" charset="0"/>
                          </a:rPr>
                          <m:t>𝐱</m:t>
                        </m:r>
                      </m:e>
                    </m:d>
                    <m:r>
                      <a:rPr lang="en-US" altLang="zh-TW" sz="2000" b="1" i="1">
                        <a:latin typeface="Cambria Math" panose="02040503050406030204" pitchFamily="18" charset="0"/>
                      </a:rPr>
                      <m:t>=</m:t>
                    </m:r>
                    <m:r>
                      <a:rPr lang="en-US" altLang="zh-TW" sz="2000" b="0" i="1" smtClean="0">
                        <a:latin typeface="Cambria Math" panose="02040503050406030204" pitchFamily="18" charset="0"/>
                      </a:rPr>
                      <m:t>9</m:t>
                    </m:r>
                    <m:r>
                      <a:rPr lang="en-US" altLang="zh-TW" sz="2000" b="0" i="1" smtClean="0">
                        <a:latin typeface="Cambria Math" panose="02040503050406030204" pitchFamily="18" charset="0"/>
                      </a:rPr>
                      <m:t>−2</m:t>
                    </m:r>
                    <m:r>
                      <a:rPr lang="en-US" altLang="zh-TW" sz="2000" b="0" i="1" smtClean="0">
                        <a:latin typeface="Cambria Math" panose="02040503050406030204" pitchFamily="18" charset="0"/>
                        <a:ea typeface="Cambria Math" panose="02040503050406030204" pitchFamily="18" charset="0"/>
                      </a:rPr>
                      <m:t>×7+</m:t>
                    </m:r>
                    <m:r>
                      <a:rPr lang="en-US" altLang="zh-TW" sz="2000" b="0" i="1" smtClean="0">
                        <a:latin typeface="Cambria Math" panose="02040503050406030204" pitchFamily="18" charset="0"/>
                        <a:ea typeface="Cambria Math" panose="02040503050406030204" pitchFamily="18" charset="0"/>
                      </a:rPr>
                      <m:t>7</m:t>
                    </m:r>
                    <m:r>
                      <a:rPr lang="en-US" altLang="zh-TW" sz="2000" b="0" i="1" smtClean="0">
                        <a:latin typeface="Cambria Math" panose="02040503050406030204" pitchFamily="18" charset="0"/>
                        <a:ea typeface="Cambria Math" panose="02040503050406030204" pitchFamily="18" charset="0"/>
                      </a:rPr>
                      <m:t>=2</m:t>
                    </m:r>
                  </m:oMath>
                </a14:m>
                <a:r>
                  <a:rPr lang="en-US" altLang="zh-TW" sz="2000" dirty="0" smtClean="0"/>
                  <a:t>;      </a:t>
                </a:r>
                <a14:m>
                  <m:oMath xmlns:m="http://schemas.openxmlformats.org/officeDocument/2006/math">
                    <m:r>
                      <a:rPr lang="en-US" altLang="zh-TW" sz="2000" i="1">
                        <a:latin typeface="Cambria Math" panose="02040503050406030204" pitchFamily="18" charset="0"/>
                      </a:rPr>
                      <m:t>𝐶</m:t>
                    </m:r>
                    <m:d>
                      <m:dPr>
                        <m:ctrlPr>
                          <a:rPr lang="en-US" altLang="zh-TW" sz="2000" b="1" i="1">
                            <a:latin typeface="Cambria Math" panose="02040503050406030204" pitchFamily="18" charset="0"/>
                          </a:rPr>
                        </m:ctrlPr>
                      </m:dPr>
                      <m:e>
                        <m:r>
                          <a:rPr lang="en-US" altLang="zh-TW" sz="2000" b="1">
                            <a:latin typeface="Cambria Math" panose="02040503050406030204" pitchFamily="18" charset="0"/>
                          </a:rPr>
                          <m:t>𝐱</m:t>
                        </m:r>
                      </m:e>
                    </m:d>
                    <m:r>
                      <a:rPr lang="en-US" altLang="zh-TW" sz="2000" b="1" i="1">
                        <a:latin typeface="Cambria Math" panose="02040503050406030204" pitchFamily="18" charset="0"/>
                      </a:rPr>
                      <m:t>=</m:t>
                    </m:r>
                    <m:f>
                      <m:fPr>
                        <m:ctrlPr>
                          <a:rPr lang="en-US" altLang="zh-TW" sz="2000" b="0" i="1" smtClean="0">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b="0" i="1" smtClean="0">
                            <a:latin typeface="Cambria Math" panose="02040503050406030204" pitchFamily="18" charset="0"/>
                          </a:rPr>
                          <m:t>1+2</m:t>
                        </m:r>
                      </m:den>
                    </m:f>
                    <m:r>
                      <a:rPr lang="en-US" altLang="zh-TW" sz="2000" b="0" i="1" smtClean="0">
                        <a:latin typeface="Cambria Math" panose="02040503050406030204" pitchFamily="18" charset="0"/>
                      </a:rPr>
                      <m:t>=</m:t>
                    </m:r>
                    <m:f>
                      <m:fPr>
                        <m:ctrlPr>
                          <a:rPr lang="en-US" altLang="zh-TW" sz="2000" b="0" i="1" smtClean="0">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b="0" i="1" smtClean="0">
                            <a:latin typeface="Cambria Math" panose="02040503050406030204" pitchFamily="18" charset="0"/>
                          </a:rPr>
                          <m:t>3</m:t>
                        </m:r>
                      </m:den>
                    </m:f>
                  </m:oMath>
                </a14:m>
                <a:endParaRPr lang="en-US" altLang="zh-TW" sz="2000" dirty="0"/>
              </a:p>
              <a:p>
                <a:endParaRPr lang="zh-TW" altLang="en-US" sz="2000" dirty="0"/>
              </a:p>
            </p:txBody>
          </p:sp>
        </mc:Choice>
        <mc:Fallback>
          <p:sp>
            <p:nvSpPr>
              <p:cNvPr id="6" name="內容版面配置區 5"/>
              <p:cNvSpPr>
                <a:spLocks noGrp="1" noRot="1" noChangeAspect="1" noMove="1" noResize="1" noEditPoints="1" noAdjustHandles="1" noChangeArrowheads="1" noChangeShapeType="1" noTextEdit="1"/>
              </p:cNvSpPr>
              <p:nvPr>
                <p:ph idx="1"/>
              </p:nvPr>
            </p:nvSpPr>
            <p:spPr>
              <a:xfrm>
                <a:off x="381000" y="1366735"/>
                <a:ext cx="8534400" cy="4770071"/>
              </a:xfrm>
              <a:blipFill>
                <a:blip r:embed="rId2"/>
                <a:stretch>
                  <a:fillRect l="-1714"/>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smtClean="0"/>
              <a:t>Template Matching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409621"/>
            <a:ext cx="8122717" cy="2249575"/>
          </a:xfrm>
          <a:prstGeom prst="rect">
            <a:avLst/>
          </a:prstGeom>
        </p:spPr>
      </p:pic>
    </p:spTree>
    <p:extLst>
      <p:ext uri="{BB962C8B-B14F-4D97-AF65-F5344CB8AC3E}">
        <p14:creationId xmlns:p14="http://schemas.microsoft.com/office/powerpoint/2010/main" val="407192495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37</a:t>
            </a:fld>
            <a:endParaRPr lang="en-US" dirty="0"/>
          </a:p>
        </p:txBody>
      </p:sp>
      <p:sp>
        <p:nvSpPr>
          <p:cNvPr id="5" name="標題 4"/>
          <p:cNvSpPr>
            <a:spLocks noGrp="1"/>
          </p:cNvSpPr>
          <p:nvPr>
            <p:ph type="title"/>
          </p:nvPr>
        </p:nvSpPr>
        <p:spPr/>
        <p:txBody>
          <a:bodyPr/>
          <a:lstStyle/>
          <a:p>
            <a:r>
              <a:rPr lang="en-US" altLang="zh-TW" dirty="0"/>
              <a:t>Template Matching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11266" name="Picture 2" descr="http://cgvr.cs.uni-bremen.de/papers/visapp09/tplmatch.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4200" y="2484997"/>
            <a:ext cx="8128000" cy="32512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33400" y="1621703"/>
            <a:ext cx="8178800" cy="707886"/>
          </a:xfrm>
          <a:prstGeom prst="rect">
            <a:avLst/>
          </a:prstGeom>
        </p:spPr>
        <p:txBody>
          <a:bodyPr wrap="square">
            <a:spAutoFit/>
          </a:bodyPr>
          <a:lstStyle/>
          <a:p>
            <a:pPr marL="182563" indent="-182563">
              <a:buFont typeface="Arial" panose="020B0604020202020204" pitchFamily="34" charset="0"/>
              <a:buChar char="•"/>
            </a:pPr>
            <a:r>
              <a:rPr lang="en-US" altLang="zh-TW" sz="2000" dirty="0">
                <a:effectLst>
                  <a:outerShdw blurRad="38100" dist="38100" dir="2700000" algn="tl">
                    <a:srgbClr val="000000">
                      <a:alpha val="43137"/>
                    </a:srgbClr>
                  </a:outerShdw>
                </a:effectLst>
                <a:latin typeface="+mj-lt"/>
                <a:ea typeface="+mj-ea"/>
                <a:cs typeface="+mj-cs"/>
              </a:rPr>
              <a:t>Continuous </a:t>
            </a:r>
            <a:r>
              <a:rPr lang="en-US" altLang="zh-TW" sz="2000" dirty="0" smtClean="0">
                <a:effectLst>
                  <a:outerShdw blurRad="38100" dist="38100" dir="2700000" algn="tl">
                    <a:srgbClr val="000000">
                      <a:alpha val="43137"/>
                    </a:srgbClr>
                  </a:outerShdw>
                </a:effectLst>
                <a:latin typeface="+mj-lt"/>
                <a:ea typeface="+mj-ea"/>
                <a:cs typeface="+mj-cs"/>
              </a:rPr>
              <a:t>edge gradient-based template matching </a:t>
            </a:r>
            <a:r>
              <a:rPr lang="en-US" altLang="zh-TW" sz="2000" dirty="0">
                <a:effectLst>
                  <a:outerShdw blurRad="38100" dist="38100" dir="2700000" algn="tl">
                    <a:srgbClr val="000000">
                      <a:alpha val="43137"/>
                    </a:srgbClr>
                  </a:outerShdw>
                </a:effectLst>
                <a:latin typeface="+mj-lt"/>
                <a:ea typeface="+mj-ea"/>
                <a:cs typeface="+mj-cs"/>
              </a:rPr>
              <a:t>for </a:t>
            </a:r>
            <a:r>
              <a:rPr lang="en-US" altLang="zh-TW" sz="2000" dirty="0" smtClean="0">
                <a:effectLst>
                  <a:outerShdw blurRad="38100" dist="38100" dir="2700000" algn="tl">
                    <a:srgbClr val="000000">
                      <a:alpha val="43137"/>
                    </a:srgbClr>
                  </a:outerShdw>
                </a:effectLst>
                <a:latin typeface="+mj-lt"/>
                <a:ea typeface="+mj-ea"/>
                <a:cs typeface="+mj-cs"/>
              </a:rPr>
              <a:t>articulated objects</a:t>
            </a:r>
            <a:endParaRPr lang="en-US" altLang="zh-TW" sz="2000" dirty="0">
              <a:effectLst>
                <a:outerShdw blurRad="38100" dist="38100" dir="2700000" algn="tl">
                  <a:srgbClr val="000000">
                    <a:alpha val="43137"/>
                  </a:srgbClr>
                </a:outerShdw>
              </a:effectLst>
              <a:latin typeface="+mj-lt"/>
              <a:ea typeface="+mj-ea"/>
              <a:cs typeface="+mj-cs"/>
            </a:endParaRPr>
          </a:p>
        </p:txBody>
      </p:sp>
      <p:sp>
        <p:nvSpPr>
          <p:cNvPr id="8" name="矩形 7"/>
          <p:cNvSpPr/>
          <p:nvPr/>
        </p:nvSpPr>
        <p:spPr>
          <a:xfrm>
            <a:off x="1143000" y="5905474"/>
            <a:ext cx="7162800" cy="338554"/>
          </a:xfrm>
          <a:prstGeom prst="rect">
            <a:avLst/>
          </a:prstGeom>
        </p:spPr>
        <p:txBody>
          <a:bodyPr wrap="square">
            <a:spAutoFit/>
          </a:bodyPr>
          <a:lstStyle/>
          <a:p>
            <a:r>
              <a:rPr lang="zh-TW" altLang="en-US" sz="1600" dirty="0"/>
              <a:t>http://cgvr.cs.uni-bremen.de/publications.shtml</a:t>
            </a:r>
          </a:p>
        </p:txBody>
      </p:sp>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38</a:t>
            </a:fld>
            <a:endParaRPr lang="en-US" dirty="0"/>
          </a:p>
        </p:txBody>
      </p:sp>
      <p:sp>
        <p:nvSpPr>
          <p:cNvPr id="6" name="內容版面配置區 5"/>
          <p:cNvSpPr>
            <a:spLocks noGrp="1"/>
          </p:cNvSpPr>
          <p:nvPr>
            <p:ph idx="1"/>
          </p:nvPr>
        </p:nvSpPr>
        <p:spPr/>
        <p:txBody>
          <a:bodyPr/>
          <a:lstStyle/>
          <a:p>
            <a:r>
              <a:rPr lang="en-US" altLang="zh-TW" dirty="0"/>
              <a:t>Control strategies of </a:t>
            </a:r>
            <a:r>
              <a:rPr lang="en-US" altLang="zh-TW" dirty="0" err="1" smtClean="0"/>
              <a:t>templating</a:t>
            </a:r>
            <a:endParaRPr lang="en-US" altLang="zh-TW" dirty="0" smtClean="0"/>
          </a:p>
          <a:p>
            <a:pPr lvl="1"/>
            <a:r>
              <a:rPr lang="en-US" altLang="zh-TW" dirty="0" smtClean="0"/>
              <a:t>Template-based segmentation is </a:t>
            </a:r>
            <a:r>
              <a:rPr lang="en-US" altLang="zh-TW" dirty="0" smtClean="0">
                <a:solidFill>
                  <a:srgbClr val="FFC000"/>
                </a:solidFill>
              </a:rPr>
              <a:t>time consuming </a:t>
            </a:r>
            <a:r>
              <a:rPr lang="en-US" altLang="zh-TW" dirty="0" smtClean="0"/>
              <a:t>even in the simplest cases.</a:t>
            </a:r>
          </a:p>
          <a:p>
            <a:pPr lvl="1"/>
            <a:r>
              <a:rPr lang="en-US" altLang="zh-TW" dirty="0" smtClean="0"/>
              <a:t>The sequence of match tests must be data driven.</a:t>
            </a:r>
          </a:p>
          <a:p>
            <a:pPr lvl="1"/>
            <a:r>
              <a:rPr lang="en-US" altLang="zh-TW" dirty="0" smtClean="0">
                <a:solidFill>
                  <a:srgbClr val="FFC000"/>
                </a:solidFill>
              </a:rPr>
              <a:t>Speed improvement</a:t>
            </a:r>
          </a:p>
          <a:p>
            <a:pPr lvl="2"/>
            <a:r>
              <a:rPr lang="en-US" altLang="zh-TW" dirty="0" smtClean="0"/>
              <a:t>Testing of image locations with a </a:t>
            </a:r>
            <a:r>
              <a:rPr lang="en-US" altLang="zh-TW" dirty="0" smtClean="0">
                <a:solidFill>
                  <a:srgbClr val="FFC000"/>
                </a:solidFill>
              </a:rPr>
              <a:t>high probability</a:t>
            </a:r>
            <a:r>
              <a:rPr lang="en-US" altLang="zh-TW" dirty="0" smtClean="0"/>
              <a:t>, </a:t>
            </a:r>
            <a:br>
              <a:rPr lang="en-US" altLang="zh-TW" dirty="0" smtClean="0"/>
            </a:br>
            <a:r>
              <a:rPr lang="en-US" altLang="zh-TW" dirty="0" smtClean="0">
                <a:solidFill>
                  <a:srgbClr val="FFFF00"/>
                </a:solidFill>
              </a:rPr>
              <a:t>not</a:t>
            </a:r>
            <a:r>
              <a:rPr lang="en-US" altLang="zh-TW" dirty="0" smtClean="0"/>
              <a:t> necessary to test </a:t>
            </a:r>
            <a:r>
              <a:rPr lang="en-US" altLang="zh-TW" dirty="0" smtClean="0">
                <a:solidFill>
                  <a:srgbClr val="FFFF00"/>
                </a:solidFill>
              </a:rPr>
              <a:t>all</a:t>
            </a:r>
            <a:r>
              <a:rPr lang="en-US" altLang="zh-TW" dirty="0" smtClean="0"/>
              <a:t> possible pattern locations</a:t>
            </a:r>
          </a:p>
          <a:p>
            <a:pPr lvl="2"/>
            <a:r>
              <a:rPr lang="en-US" altLang="zh-TW" dirty="0" smtClean="0"/>
              <a:t>Detect </a:t>
            </a:r>
            <a:r>
              <a:rPr lang="en-US" altLang="zh-TW" dirty="0" smtClean="0">
                <a:solidFill>
                  <a:srgbClr val="FFC000"/>
                </a:solidFill>
              </a:rPr>
              <a:t>mismatch</a:t>
            </a:r>
            <a:r>
              <a:rPr lang="en-US" altLang="zh-TW" dirty="0" smtClean="0"/>
              <a:t> before all the corresponding pixels have been tested</a:t>
            </a:r>
            <a:endParaRPr lang="zh-TW" altLang="en-US" dirty="0"/>
          </a:p>
        </p:txBody>
      </p:sp>
      <p:sp>
        <p:nvSpPr>
          <p:cNvPr id="5" name="標題 4"/>
          <p:cNvSpPr>
            <a:spLocks noGrp="1"/>
          </p:cNvSpPr>
          <p:nvPr>
            <p:ph type="title"/>
          </p:nvPr>
        </p:nvSpPr>
        <p:spPr/>
        <p:txBody>
          <a:bodyPr/>
          <a:lstStyle/>
          <a:p>
            <a:r>
              <a:rPr lang="en-US" altLang="zh-TW" dirty="0"/>
              <a:t>Template Matching</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Tree>
    <p:extLst>
      <p:ext uri="{BB962C8B-B14F-4D97-AF65-F5344CB8AC3E}">
        <p14:creationId xmlns:p14="http://schemas.microsoft.com/office/powerpoint/2010/main" val="84805789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39</a:t>
            </a:fld>
            <a:endParaRPr lang="en-US" dirty="0"/>
          </a:p>
        </p:txBody>
      </p:sp>
      <p:sp>
        <p:nvSpPr>
          <p:cNvPr id="6" name="內容版面配置區 5"/>
          <p:cNvSpPr>
            <a:spLocks noGrp="1"/>
          </p:cNvSpPr>
          <p:nvPr>
            <p:ph idx="1"/>
          </p:nvPr>
        </p:nvSpPr>
        <p:spPr/>
        <p:txBody>
          <a:bodyPr/>
          <a:lstStyle/>
          <a:p>
            <a:r>
              <a:rPr lang="en-US" altLang="zh-TW" dirty="0" smtClean="0"/>
              <a:t>Evaluating segmentations raises two </a:t>
            </a:r>
            <a:r>
              <a:rPr lang="en-US" altLang="zh-TW" dirty="0" smtClean="0">
                <a:solidFill>
                  <a:srgbClr val="FFC000"/>
                </a:solidFill>
              </a:rPr>
              <a:t>problems</a:t>
            </a:r>
            <a:r>
              <a:rPr lang="en-US" altLang="zh-TW" dirty="0" smtClean="0"/>
              <a:t>.</a:t>
            </a:r>
          </a:p>
          <a:p>
            <a:pPr lvl="1"/>
            <a:r>
              <a:rPr lang="en-US" altLang="zh-TW" dirty="0" smtClean="0"/>
              <a:t>How do we determine what is ‘right’, in order to compare a segmentation with reality?</a:t>
            </a:r>
          </a:p>
          <a:p>
            <a:pPr lvl="1"/>
            <a:r>
              <a:rPr lang="en-US" altLang="zh-TW" dirty="0" smtClean="0"/>
              <a:t>What do we measure? And how do we measure it?</a:t>
            </a:r>
          </a:p>
          <a:p>
            <a:pPr lvl="1"/>
            <a:endParaRPr lang="en-US" altLang="zh-TW" dirty="0" smtClean="0"/>
          </a:p>
          <a:p>
            <a:r>
              <a:rPr lang="en-US" altLang="zh-TW" dirty="0" smtClean="0">
                <a:solidFill>
                  <a:srgbClr val="FFC000"/>
                </a:solidFill>
              </a:rPr>
              <a:t>Evaluation methods</a:t>
            </a:r>
          </a:p>
          <a:p>
            <a:pPr lvl="1"/>
            <a:r>
              <a:rPr lang="en-US" altLang="zh-TW" dirty="0" smtClean="0"/>
              <a:t>Supervised evaluation</a:t>
            </a:r>
          </a:p>
          <a:p>
            <a:pPr lvl="1"/>
            <a:r>
              <a:rPr lang="en-US" altLang="zh-TW" dirty="0" smtClean="0"/>
              <a:t>Unsupervised evaluation</a:t>
            </a:r>
            <a:endParaRPr lang="zh-TW" altLang="en-US" dirty="0"/>
          </a:p>
        </p:txBody>
      </p:sp>
      <p:sp>
        <p:nvSpPr>
          <p:cNvPr id="5" name="標題 4"/>
          <p:cNvSpPr>
            <a:spLocks noGrp="1"/>
          </p:cNvSpPr>
          <p:nvPr>
            <p:ph type="title"/>
          </p:nvPr>
        </p:nvSpPr>
        <p:spPr/>
        <p:txBody>
          <a:bodyPr/>
          <a:lstStyle/>
          <a:p>
            <a:r>
              <a:rPr lang="en-US" altLang="zh-TW" dirty="0" smtClean="0"/>
              <a:t>Evaluation issues in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4</a:t>
            </a:fld>
            <a:endParaRPr lang="en-US" dirty="0"/>
          </a:p>
        </p:txBody>
      </p:sp>
      <p:sp>
        <p:nvSpPr>
          <p:cNvPr id="6" name="內容版面配置區 5"/>
          <p:cNvSpPr>
            <a:spLocks noGrp="1"/>
          </p:cNvSpPr>
          <p:nvPr>
            <p:ph idx="1"/>
          </p:nvPr>
        </p:nvSpPr>
        <p:spPr/>
        <p:txBody>
          <a:bodyPr/>
          <a:lstStyle/>
          <a:p>
            <a:endParaRPr lang="zh-TW" altLang="en-US" dirty="0"/>
          </a:p>
        </p:txBody>
      </p:sp>
      <p:sp>
        <p:nvSpPr>
          <p:cNvPr id="5" name="標題 4"/>
          <p:cNvSpPr>
            <a:spLocks noGrp="1"/>
          </p:cNvSpPr>
          <p:nvPr>
            <p:ph type="title"/>
          </p:nvPr>
        </p:nvSpPr>
        <p:spPr/>
        <p:txBody>
          <a:bodyPr/>
          <a:lstStyle/>
          <a:p>
            <a:endParaRPr lang="zh-TW" altLang="en-US"/>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grpSp>
        <p:nvGrpSpPr>
          <p:cNvPr id="7" name="群組 6"/>
          <p:cNvGrpSpPr/>
          <p:nvPr/>
        </p:nvGrpSpPr>
        <p:grpSpPr>
          <a:xfrm>
            <a:off x="1371599" y="623843"/>
            <a:ext cx="5715001" cy="5591595"/>
            <a:chOff x="1371599" y="623843"/>
            <a:chExt cx="5715001" cy="5591595"/>
          </a:xfrm>
        </p:grpSpPr>
        <p:pic>
          <p:nvPicPr>
            <p:cNvPr id="173058" name="Picture 2" descr="C:\Documents and Settings\altit\Desktop\Sonka 4e Jpegs\93607_ch06\Figure 6.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599" y="625145"/>
              <a:ext cx="5715001" cy="5590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623843"/>
              <a:ext cx="4953000" cy="44901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40</a:t>
            </a:fld>
            <a:endParaRPr lang="en-US" dirty="0"/>
          </a:p>
        </p:txBody>
      </p:sp>
      <p:sp>
        <p:nvSpPr>
          <p:cNvPr id="6" name="內容版面配置區 5"/>
          <p:cNvSpPr>
            <a:spLocks noGrp="1"/>
          </p:cNvSpPr>
          <p:nvPr>
            <p:ph idx="1"/>
          </p:nvPr>
        </p:nvSpPr>
        <p:spPr/>
        <p:txBody>
          <a:bodyPr/>
          <a:lstStyle/>
          <a:p>
            <a:r>
              <a:rPr lang="en-US" altLang="zh-TW" dirty="0" smtClean="0">
                <a:solidFill>
                  <a:srgbClr val="FFFF00"/>
                </a:solidFill>
              </a:rPr>
              <a:t>Supervised evaluation</a:t>
            </a:r>
          </a:p>
          <a:p>
            <a:pPr lvl="1"/>
            <a:r>
              <a:rPr lang="en-US" altLang="zh-TW" dirty="0" smtClean="0">
                <a:solidFill>
                  <a:srgbClr val="FFC000"/>
                </a:solidFill>
              </a:rPr>
              <a:t>Assumption:</a:t>
            </a:r>
            <a:r>
              <a:rPr lang="en-US" altLang="zh-TW" dirty="0" smtClean="0"/>
              <a:t> the ‘right’ answer (</a:t>
            </a:r>
            <a:r>
              <a:rPr lang="en-US" altLang="zh-TW" dirty="0" smtClean="0">
                <a:solidFill>
                  <a:srgbClr val="FFFF00"/>
                </a:solidFill>
              </a:rPr>
              <a:t>ground truth</a:t>
            </a:r>
            <a:r>
              <a:rPr lang="en-US" altLang="zh-TW" dirty="0" smtClean="0"/>
              <a:t>) is known</a:t>
            </a:r>
          </a:p>
          <a:p>
            <a:pPr lvl="1"/>
            <a:r>
              <a:rPr lang="en-US" altLang="zh-TW" dirty="0" smtClean="0"/>
              <a:t>However, the ‘</a:t>
            </a:r>
            <a:r>
              <a:rPr lang="en-US" altLang="zh-TW" dirty="0" smtClean="0">
                <a:solidFill>
                  <a:srgbClr val="FFFF00"/>
                </a:solidFill>
              </a:rPr>
              <a:t>truth</a:t>
            </a:r>
            <a:r>
              <a:rPr lang="en-US" altLang="zh-TW" dirty="0" smtClean="0"/>
              <a:t>’ is often far from clear.</a:t>
            </a:r>
          </a:p>
          <a:p>
            <a:pPr lvl="1"/>
            <a:r>
              <a:rPr lang="en-US" altLang="zh-TW" dirty="0" smtClean="0"/>
              <a:t>For example, </a:t>
            </a:r>
          </a:p>
        </p:txBody>
      </p:sp>
      <p:sp>
        <p:nvSpPr>
          <p:cNvPr id="5" name="標題 4"/>
          <p:cNvSpPr>
            <a:spLocks noGrp="1"/>
          </p:cNvSpPr>
          <p:nvPr>
            <p:ph type="title"/>
          </p:nvPr>
        </p:nvSpPr>
        <p:spPr/>
        <p:txBody>
          <a:bodyPr/>
          <a:lstStyle/>
          <a:p>
            <a:r>
              <a:rPr lang="en-US" altLang="zh-TW" dirty="0" smtClean="0"/>
              <a:t>Evaluation issues in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8" name="Picture 2" descr="C:\Documents and Settings\altit\Desktop\Sonka 4e Jpegs\93607_ch06\Figure 6.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329" y="2997392"/>
            <a:ext cx="5430271" cy="365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82722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41</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p:txBody>
              <a:bodyPr/>
              <a:lstStyle/>
              <a:p>
                <a:r>
                  <a:rPr lang="en-US" altLang="zh-TW" sz="2000" dirty="0" smtClean="0">
                    <a:solidFill>
                      <a:srgbClr val="FFFF00"/>
                    </a:solidFill>
                  </a:rPr>
                  <a:t>Supervised evaluation</a:t>
                </a:r>
              </a:p>
              <a:p>
                <a:pPr lvl="1"/>
                <a:r>
                  <a:rPr lang="en-US" altLang="zh-TW" sz="1800" dirty="0" err="1" smtClean="0"/>
                  <a:t>Misclassfied</a:t>
                </a:r>
                <a:r>
                  <a:rPr lang="en-US" altLang="zh-TW" sz="1800" dirty="0" smtClean="0"/>
                  <a:t> area—mutual overlap</a:t>
                </a:r>
              </a:p>
              <a:p>
                <a:pPr lvl="2"/>
                <a:r>
                  <a:rPr lang="en-US" altLang="zh-TW" sz="1800" dirty="0" smtClean="0"/>
                  <a:t>The </a:t>
                </a:r>
                <a:r>
                  <a:rPr lang="en-US" altLang="zh-TW" sz="1800" dirty="0" smtClean="0">
                    <a:solidFill>
                      <a:srgbClr val="FFFF00"/>
                    </a:solidFill>
                  </a:rPr>
                  <a:t>mutual overlap </a:t>
                </a:r>
                <a:r>
                  <a:rPr lang="en-US" altLang="zh-TW" sz="1800" dirty="0" smtClean="0"/>
                  <a:t>(Dice evaluation) is based on computing the area of overlap between </a:t>
                </a:r>
                <a:r>
                  <a:rPr lang="en-US" altLang="zh-TW" sz="1800" dirty="0" smtClean="0">
                    <a:solidFill>
                      <a:srgbClr val="FFC000"/>
                    </a:solidFill>
                  </a:rPr>
                  <a:t>ground truth </a:t>
                </a:r>
                <a:r>
                  <a:rPr lang="en-US" altLang="zh-TW" sz="1800" dirty="0" smtClean="0"/>
                  <a:t>and a </a:t>
                </a:r>
                <a:r>
                  <a:rPr lang="en-US" altLang="zh-TW" sz="1800" dirty="0" smtClean="0">
                    <a:solidFill>
                      <a:srgbClr val="FFC000"/>
                    </a:solidFill>
                  </a:rPr>
                  <a:t>segmented region</a:t>
                </a:r>
                <a:r>
                  <a:rPr lang="en-US" altLang="zh-TW" sz="1800" dirty="0" smtClean="0"/>
                  <a:t>.</a:t>
                </a:r>
              </a:p>
              <a:p>
                <a:pPr lvl="2"/>
                <a:r>
                  <a:rPr lang="en-US" altLang="zh-TW" sz="1800" dirty="0" smtClean="0"/>
                  <a:t>The area is normalized to the total area of the two defining regions.</a:t>
                </a:r>
              </a:p>
              <a:p>
                <a:pPr lvl="2"/>
                <a:r>
                  <a:rPr lang="en-US" altLang="zh-TW" sz="1800" dirty="0" smtClean="0"/>
                  <a:t>If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𝐴</m:t>
                        </m:r>
                      </m:e>
                      <m:sub>
                        <m:r>
                          <a:rPr lang="en-US" altLang="zh-TW" sz="1800" i="1">
                            <a:latin typeface="Cambria Math" panose="02040503050406030204" pitchFamily="18" charset="0"/>
                          </a:rPr>
                          <m:t>1</m:t>
                        </m:r>
                      </m:sub>
                    </m:sSub>
                  </m:oMath>
                </a14:m>
                <a:r>
                  <a:rPr lang="en-US" altLang="zh-TW" sz="1800" dirty="0" smtClean="0"/>
                  <a:t> is the area of the segmented region,</a:t>
                </a:r>
                <a:r>
                  <a:rPr lang="en-US" altLang="zh-TW" sz="1800" dirty="0"/>
                  <a:t>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𝐴</m:t>
                        </m:r>
                      </m:e>
                      <m:sub>
                        <m:r>
                          <a:rPr lang="en-US" altLang="zh-TW" sz="1800" b="0" i="1" smtClean="0">
                            <a:latin typeface="Cambria Math" panose="02040503050406030204" pitchFamily="18" charset="0"/>
                          </a:rPr>
                          <m:t>2</m:t>
                        </m:r>
                      </m:sub>
                    </m:sSub>
                  </m:oMath>
                </a14:m>
                <a:r>
                  <a:rPr lang="en-US" altLang="zh-TW" sz="1800" dirty="0"/>
                  <a:t> is the area </a:t>
                </a:r>
                <a:r>
                  <a:rPr lang="en-US" altLang="zh-TW" sz="1800" dirty="0" smtClean="0"/>
                  <a:t>of ground truth, </a:t>
                </a:r>
                <a14:m>
                  <m:oMath xmlns:m="http://schemas.openxmlformats.org/officeDocument/2006/math">
                    <m:r>
                      <a:rPr lang="en-US" altLang="zh-TW" sz="1800" b="0" i="1" smtClean="0">
                        <a:latin typeface="Cambria Math" panose="02040503050406030204" pitchFamily="18" charset="0"/>
                      </a:rPr>
                      <m:t>𝑀𝑂</m:t>
                    </m:r>
                  </m:oMath>
                </a14:m>
                <a:r>
                  <a:rPr lang="en-US" altLang="zh-TW" sz="1800" dirty="0" smtClean="0"/>
                  <a:t> is the area of their mutual overlap, then the mutual overlap is defined as </a:t>
                </a:r>
              </a:p>
              <a:p>
                <a:pPr marL="1079500" lvl="2" indent="0">
                  <a:buNone/>
                  <a:tabLst>
                    <a:tab pos="895350" algn="l"/>
                    <a:tab pos="987425" algn="l"/>
                  </a:tabLst>
                </a:pPr>
                <a14:m>
                  <m:oMathPara xmlns:m="http://schemas.openxmlformats.org/officeDocument/2006/math">
                    <m:oMathParaPr>
                      <m:jc m:val="left"/>
                    </m:oMathParaPr>
                    <m:oMath xmlns:m="http://schemas.openxmlformats.org/officeDocument/2006/math">
                      <m:sSub>
                        <m:sSubPr>
                          <m:ctrlPr>
                            <a:rPr lang="en-US" altLang="zh-TW" i="1" smtClean="0">
                              <a:solidFill>
                                <a:srgbClr val="FFFF00"/>
                              </a:solidFill>
                              <a:latin typeface="Cambria Math" panose="02040503050406030204" pitchFamily="18" charset="0"/>
                            </a:rPr>
                          </m:ctrlPr>
                        </m:sSubPr>
                        <m:e>
                          <m:r>
                            <a:rPr lang="en-US" altLang="zh-TW" b="0" i="1" smtClean="0">
                              <a:solidFill>
                                <a:srgbClr val="FFFF00"/>
                              </a:solidFill>
                              <a:latin typeface="Cambria Math" panose="02040503050406030204" pitchFamily="18" charset="0"/>
                            </a:rPr>
                            <m:t>𝑀</m:t>
                          </m:r>
                        </m:e>
                        <m:sub>
                          <m:r>
                            <a:rPr lang="en-US" altLang="zh-TW" b="0" i="1" smtClean="0">
                              <a:solidFill>
                                <a:srgbClr val="FFFF00"/>
                              </a:solidFill>
                              <a:latin typeface="Cambria Math" panose="02040503050406030204" pitchFamily="18" charset="0"/>
                            </a:rPr>
                            <m:t>𝑀𝑂</m:t>
                          </m:r>
                        </m:sub>
                      </m:sSub>
                      <m:r>
                        <a:rPr lang="en-US" altLang="zh-TW" b="0" i="1" smtClean="0">
                          <a:solidFill>
                            <a:srgbClr val="FFFF00"/>
                          </a:solidFill>
                          <a:latin typeface="Cambria Math" panose="02040503050406030204" pitchFamily="18" charset="0"/>
                        </a:rPr>
                        <m:t>=</m:t>
                      </m:r>
                      <m:f>
                        <m:fPr>
                          <m:ctrlPr>
                            <a:rPr lang="en-US" altLang="zh-TW" b="0" i="1" smtClean="0">
                              <a:solidFill>
                                <a:srgbClr val="FFFF00"/>
                              </a:solidFill>
                              <a:latin typeface="Cambria Math" panose="02040503050406030204" pitchFamily="18" charset="0"/>
                            </a:rPr>
                          </m:ctrlPr>
                        </m:fPr>
                        <m:num>
                          <m:r>
                            <a:rPr lang="en-US" altLang="zh-TW" b="0" i="1" smtClean="0">
                              <a:solidFill>
                                <a:srgbClr val="FFFF00"/>
                              </a:solidFill>
                              <a:latin typeface="Cambria Math" panose="02040503050406030204" pitchFamily="18" charset="0"/>
                            </a:rPr>
                            <m:t>2</m:t>
                          </m:r>
                          <m:r>
                            <a:rPr lang="en-US" altLang="zh-TW" i="1">
                              <a:solidFill>
                                <a:srgbClr val="FFFF00"/>
                              </a:solidFill>
                              <a:latin typeface="Cambria Math" panose="02040503050406030204" pitchFamily="18" charset="0"/>
                            </a:rPr>
                            <m:t>𝑀𝑂</m:t>
                          </m:r>
                        </m:num>
                        <m:den>
                          <m:sSub>
                            <m:sSubPr>
                              <m:ctrlPr>
                                <a:rPr lang="en-US" altLang="zh-TW" i="1">
                                  <a:solidFill>
                                    <a:srgbClr val="FFFF00"/>
                                  </a:solidFill>
                                  <a:latin typeface="Cambria Math" panose="02040503050406030204" pitchFamily="18" charset="0"/>
                                </a:rPr>
                              </m:ctrlPr>
                            </m:sSubPr>
                            <m:e>
                              <m:r>
                                <a:rPr lang="en-US" altLang="zh-TW" i="1">
                                  <a:solidFill>
                                    <a:srgbClr val="FFFF00"/>
                                  </a:solidFill>
                                  <a:latin typeface="Cambria Math" panose="02040503050406030204" pitchFamily="18" charset="0"/>
                                </a:rPr>
                                <m:t>𝐴</m:t>
                              </m:r>
                            </m:e>
                            <m:sub>
                              <m:r>
                                <a:rPr lang="en-US" altLang="zh-TW" i="1">
                                  <a:solidFill>
                                    <a:srgbClr val="FFFF00"/>
                                  </a:solidFill>
                                  <a:latin typeface="Cambria Math" panose="02040503050406030204" pitchFamily="18" charset="0"/>
                                </a:rPr>
                                <m:t>1</m:t>
                              </m:r>
                            </m:sub>
                          </m:sSub>
                          <m:r>
                            <a:rPr lang="en-US" altLang="zh-TW" b="0" i="1" smtClean="0">
                              <a:solidFill>
                                <a:srgbClr val="FFFF00"/>
                              </a:solidFill>
                              <a:latin typeface="Cambria Math" panose="02040503050406030204" pitchFamily="18" charset="0"/>
                            </a:rPr>
                            <m:t>+</m:t>
                          </m:r>
                          <m:sSub>
                            <m:sSubPr>
                              <m:ctrlPr>
                                <a:rPr lang="en-US" altLang="zh-TW" i="1">
                                  <a:solidFill>
                                    <a:srgbClr val="FFFF00"/>
                                  </a:solidFill>
                                  <a:latin typeface="Cambria Math" panose="02040503050406030204" pitchFamily="18" charset="0"/>
                                </a:rPr>
                              </m:ctrlPr>
                            </m:sSubPr>
                            <m:e>
                              <m:r>
                                <a:rPr lang="en-US" altLang="zh-TW" i="1">
                                  <a:solidFill>
                                    <a:srgbClr val="FFFF00"/>
                                  </a:solidFill>
                                  <a:latin typeface="Cambria Math" panose="02040503050406030204" pitchFamily="18" charset="0"/>
                                </a:rPr>
                                <m:t>𝐴</m:t>
                              </m:r>
                            </m:e>
                            <m:sub>
                              <m:r>
                                <a:rPr lang="en-US" altLang="zh-TW" i="1">
                                  <a:solidFill>
                                    <a:srgbClr val="FFFF00"/>
                                  </a:solidFill>
                                  <a:latin typeface="Cambria Math" panose="02040503050406030204" pitchFamily="18" charset="0"/>
                                </a:rPr>
                                <m:t>2</m:t>
                              </m:r>
                            </m:sub>
                          </m:sSub>
                        </m:den>
                      </m:f>
                    </m:oMath>
                  </m:oMathPara>
                </a14:m>
                <a:endParaRPr lang="en-US" altLang="zh-TW" dirty="0" smtClean="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blipFill>
                <a:blip r:embed="rId2"/>
                <a:stretch>
                  <a:fillRect l="-1714" t="-4491" r="-2000"/>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smtClean="0"/>
              <a:t>Evaluation issues in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grpSp>
        <p:nvGrpSpPr>
          <p:cNvPr id="10" name="群組 9"/>
          <p:cNvGrpSpPr/>
          <p:nvPr/>
        </p:nvGrpSpPr>
        <p:grpSpPr>
          <a:xfrm>
            <a:off x="4267200" y="4221207"/>
            <a:ext cx="4076700" cy="2022300"/>
            <a:chOff x="4267200" y="4221207"/>
            <a:chExt cx="4076700" cy="2022300"/>
          </a:xfrm>
        </p:grpSpPr>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4221207"/>
              <a:ext cx="4076700" cy="202230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5357326" y="4583668"/>
                  <a:ext cx="4902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accent4">
                                    <a:lumMod val="75000"/>
                                  </a:schemeClr>
                                </a:solidFill>
                                <a:latin typeface="Cambria Math" panose="02040503050406030204" pitchFamily="18" charset="0"/>
                              </a:rPr>
                            </m:ctrlPr>
                          </m:sSubPr>
                          <m:e>
                            <m:r>
                              <a:rPr lang="en-US" altLang="zh-TW" i="1">
                                <a:solidFill>
                                  <a:schemeClr val="accent4">
                                    <a:lumMod val="75000"/>
                                  </a:schemeClr>
                                </a:solidFill>
                                <a:latin typeface="Cambria Math" panose="02040503050406030204" pitchFamily="18" charset="0"/>
                              </a:rPr>
                              <m:t>𝐴</m:t>
                            </m:r>
                          </m:e>
                          <m:sub>
                            <m:r>
                              <a:rPr lang="en-US" altLang="zh-TW" i="1">
                                <a:solidFill>
                                  <a:schemeClr val="accent4">
                                    <a:lumMod val="75000"/>
                                  </a:schemeClr>
                                </a:solidFill>
                                <a:latin typeface="Cambria Math" panose="02040503050406030204" pitchFamily="18" charset="0"/>
                              </a:rPr>
                              <m:t>1</m:t>
                            </m:r>
                          </m:sub>
                        </m:sSub>
                      </m:oMath>
                    </m:oMathPara>
                  </a14:m>
                  <a:endParaRPr lang="zh-TW" altLang="en-US" dirty="0">
                    <a:solidFill>
                      <a:schemeClr val="accent4">
                        <a:lumMod val="75000"/>
                      </a:schemeClr>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357326" y="4583668"/>
                  <a:ext cx="490262" cy="369332"/>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172200" y="4863025"/>
                  <a:ext cx="4955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rgbClr val="FF0000"/>
                                </a:solidFill>
                                <a:latin typeface="Cambria Math" panose="02040503050406030204" pitchFamily="18" charset="0"/>
                              </a:rPr>
                            </m:ctrlPr>
                          </m:sSubPr>
                          <m:e>
                            <m:r>
                              <a:rPr lang="en-US" altLang="zh-TW" i="1">
                                <a:solidFill>
                                  <a:srgbClr val="FF0000"/>
                                </a:solidFill>
                                <a:latin typeface="Cambria Math" panose="02040503050406030204" pitchFamily="18" charset="0"/>
                              </a:rPr>
                              <m:t>𝐴</m:t>
                            </m:r>
                          </m:e>
                          <m:sub>
                            <m:r>
                              <a:rPr lang="en-US" altLang="zh-TW" i="1">
                                <a:solidFill>
                                  <a:srgbClr val="FF0000"/>
                                </a:solidFill>
                                <a:latin typeface="Cambria Math" panose="02040503050406030204" pitchFamily="18" charset="0"/>
                              </a:rPr>
                              <m:t>2</m:t>
                            </m:r>
                          </m:sub>
                        </m:sSub>
                      </m:oMath>
                    </m:oMathPara>
                  </a14:m>
                  <a:endParaRPr lang="zh-TW" altLang="en-US"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6172200" y="4863025"/>
                  <a:ext cx="495584" cy="369332"/>
                </a:xfrm>
                <a:prstGeom prst="rect">
                  <a:avLst/>
                </a:prstGeom>
                <a:blipFill>
                  <a:blip r:embed="rId5"/>
                  <a:stretch>
                    <a:fillRect b="-1667"/>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69765696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42</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a:xfrm>
                <a:off x="381000" y="1366735"/>
                <a:ext cx="8534400" cy="4770071"/>
              </a:xfrm>
            </p:spPr>
            <p:txBody>
              <a:bodyPr/>
              <a:lstStyle/>
              <a:p>
                <a:r>
                  <a:rPr lang="en-US" altLang="zh-TW" sz="2000" dirty="0" smtClean="0">
                    <a:solidFill>
                      <a:srgbClr val="FFFF00"/>
                    </a:solidFill>
                  </a:rPr>
                  <a:t>Border positioning errors (</a:t>
                </a:r>
                <a:r>
                  <a:rPr lang="en-US" altLang="zh-TW" sz="2000" dirty="0" smtClean="0"/>
                  <a:t>Method 1)</a:t>
                </a:r>
              </a:p>
              <a:p>
                <a:pPr lvl="1"/>
                <a:r>
                  <a:rPr lang="en-US" altLang="zh-TW" sz="1800" dirty="0" smtClean="0"/>
                  <a:t>Considering Euclidean distance between segmented and ground truth pixels.</a:t>
                </a:r>
              </a:p>
              <a:p>
                <a:pPr lvl="1"/>
                <a:r>
                  <a:rPr lang="en-US" altLang="zh-TW" sz="1800" dirty="0" err="1" smtClean="0">
                    <a:solidFill>
                      <a:srgbClr val="FFFF00"/>
                    </a:solidFill>
                  </a:rPr>
                  <a:t>Hausdorff</a:t>
                </a:r>
                <a:r>
                  <a:rPr lang="en-US" altLang="zh-TW" sz="1800" dirty="0" smtClean="0">
                    <a:solidFill>
                      <a:srgbClr val="FFFF00"/>
                    </a:solidFill>
                  </a:rPr>
                  <a:t> measure </a:t>
                </a:r>
                <a:r>
                  <a:rPr lang="en-US" altLang="zh-TW" sz="1800" dirty="0" smtClean="0"/>
                  <a:t>between two sets:</a:t>
                </a:r>
              </a:p>
              <a:p>
                <a:pPr lvl="2"/>
                <a:r>
                  <a:rPr lang="en-US" altLang="zh-TW" sz="1800" dirty="0" smtClean="0"/>
                  <a:t>The </a:t>
                </a:r>
                <a:r>
                  <a:rPr lang="en-US" altLang="zh-TW" sz="1800" dirty="0" err="1" smtClean="0">
                    <a:solidFill>
                      <a:srgbClr val="FFC000"/>
                    </a:solidFill>
                  </a:rPr>
                  <a:t>Hausdorff</a:t>
                </a:r>
                <a:r>
                  <a:rPr lang="en-US" altLang="zh-TW" sz="1800" dirty="0">
                    <a:solidFill>
                      <a:srgbClr val="FFC000"/>
                    </a:solidFill>
                  </a:rPr>
                  <a:t> </a:t>
                </a:r>
                <a:r>
                  <a:rPr lang="en-US" altLang="zh-TW" sz="1800" dirty="0" smtClean="0">
                    <a:solidFill>
                      <a:srgbClr val="FFC000"/>
                    </a:solidFill>
                  </a:rPr>
                  <a:t>distance </a:t>
                </a:r>
                <a:r>
                  <a:rPr lang="en-US" altLang="zh-TW" sz="1800" dirty="0" smtClean="0"/>
                  <a:t>between two sets </a:t>
                </a:r>
                <a14:m>
                  <m:oMath xmlns:m="http://schemas.openxmlformats.org/officeDocument/2006/math">
                    <m:r>
                      <a:rPr lang="en-US" altLang="zh-TW" sz="1800" i="1">
                        <a:latin typeface="Cambria Math" panose="02040503050406030204" pitchFamily="18" charset="0"/>
                      </a:rPr>
                      <m:t>𝐴</m:t>
                    </m:r>
                  </m:oMath>
                </a14:m>
                <a:r>
                  <a:rPr lang="en-US" altLang="zh-TW" sz="1800" dirty="0" smtClean="0"/>
                  <a:t> and </a:t>
                </a:r>
                <a14:m>
                  <m:oMath xmlns:m="http://schemas.openxmlformats.org/officeDocument/2006/math">
                    <m:r>
                      <a:rPr lang="en-US" altLang="zh-TW" sz="1800" b="0" i="1" smtClean="0">
                        <a:latin typeface="Cambria Math" panose="02040503050406030204" pitchFamily="18" charset="0"/>
                      </a:rPr>
                      <m:t>𝐵</m:t>
                    </m:r>
                  </m:oMath>
                </a14:m>
                <a:r>
                  <a:rPr lang="en-US" altLang="zh-TW" sz="1800" dirty="0" smtClean="0"/>
                  <a:t> is computed by finding the minimum distance from each element of one to some element of the other, and then finding the maximum such.</a:t>
                </a:r>
              </a:p>
              <a:p>
                <a:pPr marL="1252538" lvl="2" indent="0">
                  <a:buNone/>
                  <a:tabLst>
                    <a:tab pos="895350" algn="l"/>
                    <a:tab pos="987425" algn="l"/>
                  </a:tabLst>
                </a:pPr>
                <a14:m>
                  <m:oMathPara xmlns:m="http://schemas.openxmlformats.org/officeDocument/2006/math">
                    <m:oMathParaPr>
                      <m:jc m:val="left"/>
                    </m:oMathParaPr>
                    <m:oMath xmlns:m="http://schemas.openxmlformats.org/officeDocument/2006/math">
                      <m:r>
                        <a:rPr lang="en-US" altLang="zh-TW" sz="1800" b="0" i="1" smtClean="0">
                          <a:solidFill>
                            <a:srgbClr val="FFFF00"/>
                          </a:solidFill>
                          <a:latin typeface="Cambria Math" panose="02040503050406030204" pitchFamily="18" charset="0"/>
                        </a:rPr>
                        <m:t>h</m:t>
                      </m:r>
                      <m:d>
                        <m:dPr>
                          <m:ctrlPr>
                            <a:rPr lang="en-US" altLang="zh-TW" sz="1800" b="0" i="1" smtClean="0">
                              <a:solidFill>
                                <a:srgbClr val="FFFF00"/>
                              </a:solidFill>
                              <a:latin typeface="Cambria Math" panose="02040503050406030204" pitchFamily="18" charset="0"/>
                            </a:rPr>
                          </m:ctrlPr>
                        </m:dPr>
                        <m:e>
                          <m:r>
                            <a:rPr lang="en-US" altLang="zh-TW" sz="1800" b="0" i="1" smtClean="0">
                              <a:solidFill>
                                <a:srgbClr val="FFFF00"/>
                              </a:solidFill>
                              <a:latin typeface="Cambria Math" panose="02040503050406030204" pitchFamily="18" charset="0"/>
                            </a:rPr>
                            <m:t>𝐴</m:t>
                          </m:r>
                          <m:r>
                            <a:rPr lang="en-US" altLang="zh-TW" sz="1800" b="0" i="1" smtClean="0">
                              <a:solidFill>
                                <a:srgbClr val="FFFF00"/>
                              </a:solidFill>
                              <a:latin typeface="Cambria Math" panose="02040503050406030204" pitchFamily="18" charset="0"/>
                            </a:rPr>
                            <m:t>,</m:t>
                          </m:r>
                          <m:r>
                            <a:rPr lang="en-US" altLang="zh-TW" sz="1800" b="0" i="1" smtClean="0">
                              <a:solidFill>
                                <a:srgbClr val="FFFF00"/>
                              </a:solidFill>
                              <a:latin typeface="Cambria Math" panose="02040503050406030204" pitchFamily="18" charset="0"/>
                            </a:rPr>
                            <m:t>𝐵</m:t>
                          </m:r>
                        </m:e>
                      </m:d>
                      <m:r>
                        <a:rPr lang="en-US" altLang="zh-TW" sz="1800" b="0" i="1" smtClean="0">
                          <a:solidFill>
                            <a:srgbClr val="FFFF00"/>
                          </a:solidFill>
                          <a:latin typeface="Cambria Math" panose="02040503050406030204" pitchFamily="18" charset="0"/>
                        </a:rPr>
                        <m:t>=</m:t>
                      </m:r>
                      <m:func>
                        <m:funcPr>
                          <m:ctrlPr>
                            <a:rPr lang="en-US" altLang="zh-TW" sz="1800" b="0" i="1" smtClean="0">
                              <a:solidFill>
                                <a:srgbClr val="FFFF00"/>
                              </a:solidFill>
                              <a:latin typeface="Cambria Math" panose="02040503050406030204" pitchFamily="18" charset="0"/>
                            </a:rPr>
                          </m:ctrlPr>
                        </m:funcPr>
                        <m:fName>
                          <m:limLow>
                            <m:limLowPr>
                              <m:ctrlPr>
                                <a:rPr lang="en-US" altLang="zh-TW" sz="1800" b="0" i="1" smtClean="0">
                                  <a:solidFill>
                                    <a:srgbClr val="FFFF00"/>
                                  </a:solidFill>
                                  <a:latin typeface="Cambria Math" panose="02040503050406030204" pitchFamily="18" charset="0"/>
                                </a:rPr>
                              </m:ctrlPr>
                            </m:limLowPr>
                            <m:e>
                              <m:r>
                                <m:rPr>
                                  <m:sty m:val="p"/>
                                </m:rPr>
                                <a:rPr lang="en-US" altLang="zh-TW" sz="1800" b="0" i="0" smtClean="0">
                                  <a:solidFill>
                                    <a:srgbClr val="FFFF00"/>
                                  </a:solidFill>
                                  <a:latin typeface="Cambria Math" panose="02040503050406030204" pitchFamily="18" charset="0"/>
                                </a:rPr>
                                <m:t>max</m:t>
                              </m:r>
                            </m:e>
                            <m:lim>
                              <m:r>
                                <a:rPr lang="en-US" altLang="zh-TW" sz="1800" b="0" i="1" smtClean="0">
                                  <a:solidFill>
                                    <a:srgbClr val="FFFF00"/>
                                  </a:solidFill>
                                  <a:latin typeface="Cambria Math" panose="02040503050406030204" pitchFamily="18" charset="0"/>
                                </a:rPr>
                                <m:t>𝑎</m:t>
                              </m:r>
                              <m:r>
                                <a:rPr lang="en-US" altLang="zh-TW" sz="1800" b="0" i="1" smtClean="0">
                                  <a:solidFill>
                                    <a:srgbClr val="FFFF00"/>
                                  </a:solidFill>
                                  <a:latin typeface="Cambria Math" panose="02040503050406030204" pitchFamily="18" charset="0"/>
                                  <a:ea typeface="Cambria Math" panose="02040503050406030204" pitchFamily="18" charset="0"/>
                                </a:rPr>
                                <m:t>∈</m:t>
                              </m:r>
                              <m:r>
                                <a:rPr lang="en-US" altLang="zh-TW" sz="1800" b="0" i="1" smtClean="0">
                                  <a:solidFill>
                                    <a:srgbClr val="FFFF00"/>
                                  </a:solidFill>
                                  <a:latin typeface="Cambria Math" panose="02040503050406030204" pitchFamily="18" charset="0"/>
                                  <a:ea typeface="Cambria Math" panose="02040503050406030204" pitchFamily="18" charset="0"/>
                                </a:rPr>
                                <m:t>𝐴</m:t>
                              </m:r>
                            </m:lim>
                          </m:limLow>
                        </m:fName>
                        <m:e>
                          <m:d>
                            <m:dPr>
                              <m:ctrlPr>
                                <a:rPr lang="en-US" altLang="zh-TW" sz="1800" b="0" i="1" smtClean="0">
                                  <a:solidFill>
                                    <a:srgbClr val="FFFF00"/>
                                  </a:solidFill>
                                  <a:latin typeface="Cambria Math" panose="02040503050406030204" pitchFamily="18" charset="0"/>
                                </a:rPr>
                              </m:ctrlPr>
                            </m:dPr>
                            <m:e>
                              <m:func>
                                <m:funcPr>
                                  <m:ctrlPr>
                                    <a:rPr lang="en-US" altLang="zh-TW" sz="1800" b="0" i="1" smtClean="0">
                                      <a:solidFill>
                                        <a:srgbClr val="FFFF00"/>
                                      </a:solidFill>
                                      <a:latin typeface="Cambria Math" panose="02040503050406030204" pitchFamily="18" charset="0"/>
                                    </a:rPr>
                                  </m:ctrlPr>
                                </m:funcPr>
                                <m:fName>
                                  <m:limLow>
                                    <m:limLowPr>
                                      <m:ctrlPr>
                                        <a:rPr lang="en-US" altLang="zh-TW" sz="1800" b="0" i="1" smtClean="0">
                                          <a:solidFill>
                                            <a:srgbClr val="FFFF00"/>
                                          </a:solidFill>
                                          <a:latin typeface="Cambria Math" panose="02040503050406030204" pitchFamily="18" charset="0"/>
                                        </a:rPr>
                                      </m:ctrlPr>
                                    </m:limLowPr>
                                    <m:e>
                                      <m:r>
                                        <m:rPr>
                                          <m:sty m:val="p"/>
                                        </m:rPr>
                                        <a:rPr lang="en-US" altLang="zh-TW" sz="1800" b="0" i="0" smtClean="0">
                                          <a:solidFill>
                                            <a:srgbClr val="FFFF00"/>
                                          </a:solidFill>
                                          <a:latin typeface="Cambria Math" panose="02040503050406030204" pitchFamily="18" charset="0"/>
                                        </a:rPr>
                                        <m:t>min</m:t>
                                      </m:r>
                                    </m:e>
                                    <m:lim>
                                      <m:r>
                                        <a:rPr lang="en-US" altLang="zh-TW" sz="1800" b="0" i="1" smtClean="0">
                                          <a:solidFill>
                                            <a:srgbClr val="FFFF00"/>
                                          </a:solidFill>
                                          <a:latin typeface="Cambria Math" panose="02040503050406030204" pitchFamily="18" charset="0"/>
                                        </a:rPr>
                                        <m:t>𝑏</m:t>
                                      </m:r>
                                      <m:r>
                                        <a:rPr lang="en-US" altLang="zh-TW" sz="1800" b="0" i="1" smtClean="0">
                                          <a:solidFill>
                                            <a:srgbClr val="FFFF00"/>
                                          </a:solidFill>
                                          <a:latin typeface="Cambria Math" panose="02040503050406030204" pitchFamily="18" charset="0"/>
                                          <a:ea typeface="Cambria Math" panose="02040503050406030204" pitchFamily="18" charset="0"/>
                                        </a:rPr>
                                        <m:t>∈</m:t>
                                      </m:r>
                                      <m:r>
                                        <a:rPr lang="en-US" altLang="zh-TW" sz="1800" b="0" i="1" smtClean="0">
                                          <a:solidFill>
                                            <a:srgbClr val="FFFF00"/>
                                          </a:solidFill>
                                          <a:latin typeface="Cambria Math" panose="02040503050406030204" pitchFamily="18" charset="0"/>
                                          <a:ea typeface="Cambria Math" panose="02040503050406030204" pitchFamily="18" charset="0"/>
                                        </a:rPr>
                                        <m:t>𝐵</m:t>
                                      </m:r>
                                    </m:lim>
                                  </m:limLow>
                                </m:fName>
                                <m:e>
                                  <m:r>
                                    <a:rPr lang="en-US" altLang="zh-TW" sz="1800" b="0" i="1" smtClean="0">
                                      <a:solidFill>
                                        <a:srgbClr val="FFFF00"/>
                                      </a:solidFill>
                                      <a:latin typeface="Cambria Math" panose="02040503050406030204" pitchFamily="18" charset="0"/>
                                    </a:rPr>
                                    <m:t>𝑑</m:t>
                                  </m:r>
                                  <m:d>
                                    <m:dPr>
                                      <m:ctrlPr>
                                        <a:rPr lang="en-US" altLang="zh-TW" sz="1800" b="0" i="1" smtClean="0">
                                          <a:solidFill>
                                            <a:srgbClr val="FFFF00"/>
                                          </a:solidFill>
                                          <a:latin typeface="Cambria Math" panose="02040503050406030204" pitchFamily="18" charset="0"/>
                                        </a:rPr>
                                      </m:ctrlPr>
                                    </m:dPr>
                                    <m:e>
                                      <m:r>
                                        <a:rPr lang="en-US" altLang="zh-TW" sz="1800" b="0" i="1" smtClean="0">
                                          <a:solidFill>
                                            <a:srgbClr val="FFFF00"/>
                                          </a:solidFill>
                                          <a:latin typeface="Cambria Math" panose="02040503050406030204" pitchFamily="18" charset="0"/>
                                        </a:rPr>
                                        <m:t>𝑎</m:t>
                                      </m:r>
                                      <m:r>
                                        <a:rPr lang="en-US" altLang="zh-TW" sz="1800" b="0" i="1" smtClean="0">
                                          <a:solidFill>
                                            <a:srgbClr val="FFFF00"/>
                                          </a:solidFill>
                                          <a:latin typeface="Cambria Math" panose="02040503050406030204" pitchFamily="18" charset="0"/>
                                        </a:rPr>
                                        <m:t>,</m:t>
                                      </m:r>
                                      <m:r>
                                        <a:rPr lang="en-US" altLang="zh-TW" sz="1800" b="0" i="1" smtClean="0">
                                          <a:solidFill>
                                            <a:srgbClr val="FFFF00"/>
                                          </a:solidFill>
                                          <a:latin typeface="Cambria Math" panose="02040503050406030204" pitchFamily="18" charset="0"/>
                                        </a:rPr>
                                        <m:t>𝑏</m:t>
                                      </m:r>
                                    </m:e>
                                  </m:d>
                                </m:e>
                              </m:func>
                            </m:e>
                          </m:d>
                        </m:e>
                      </m:func>
                    </m:oMath>
                  </m:oMathPara>
                </a14:m>
                <a:endParaRPr lang="en-US" altLang="zh-TW" b="0" dirty="0" smtClean="0"/>
              </a:p>
              <a:p>
                <a:pPr lvl="2" indent="0">
                  <a:buNone/>
                  <a:tabLst>
                    <a:tab pos="895350" algn="l"/>
                    <a:tab pos="987425" algn="l"/>
                  </a:tabLst>
                </a:pPr>
                <a:r>
                  <a:rPr lang="en-US" altLang="zh-TW" sz="1800" dirty="0" smtClean="0"/>
                  <a:t>where </a:t>
                </a:r>
                <a14:m>
                  <m:oMath xmlns:m="http://schemas.openxmlformats.org/officeDocument/2006/math">
                    <m:r>
                      <a:rPr lang="en-US" altLang="zh-TW" sz="1800" i="1">
                        <a:latin typeface="Cambria Math" panose="02040503050406030204" pitchFamily="18" charset="0"/>
                      </a:rPr>
                      <m:t>𝑑</m:t>
                    </m:r>
                    <m:r>
                      <a:rPr lang="en-US" altLang="zh-TW" sz="1800" i="1">
                        <a:latin typeface="Cambria Math" panose="02040503050406030204" pitchFamily="18" charset="0"/>
                      </a:rPr>
                      <m:t>(</m:t>
                    </m:r>
                    <m:r>
                      <a:rPr lang="en-US" altLang="zh-TW" sz="1800" i="1">
                        <a:latin typeface="Cambria Math" panose="02040503050406030204" pitchFamily="18" charset="0"/>
                      </a:rPr>
                      <m:t>𝑎</m:t>
                    </m:r>
                    <m:r>
                      <a:rPr lang="en-US" altLang="zh-TW" sz="1800" i="1">
                        <a:latin typeface="Cambria Math" panose="02040503050406030204" pitchFamily="18" charset="0"/>
                      </a:rPr>
                      <m:t>,</m:t>
                    </m:r>
                    <m:r>
                      <a:rPr lang="en-US" altLang="zh-TW" sz="1800" i="1">
                        <a:latin typeface="Cambria Math" panose="02040503050406030204" pitchFamily="18" charset="0"/>
                      </a:rPr>
                      <m:t>𝑏</m:t>
                    </m:r>
                    <m:r>
                      <a:rPr lang="en-US" altLang="zh-TW" sz="1800" i="1">
                        <a:latin typeface="Cambria Math" panose="02040503050406030204" pitchFamily="18" charset="0"/>
                      </a:rPr>
                      <m:t>)</m:t>
                    </m:r>
                  </m:oMath>
                </a14:m>
                <a:r>
                  <a:rPr lang="en-US" altLang="zh-TW" sz="1800" dirty="0" smtClean="0"/>
                  <a:t> is some suitable </a:t>
                </a:r>
                <a:br>
                  <a:rPr lang="en-US" altLang="zh-TW" sz="1800" dirty="0" smtClean="0"/>
                </a:br>
                <a:r>
                  <a:rPr lang="en-US" altLang="zh-TW" sz="1800" dirty="0" smtClean="0"/>
                  <a:t>distance metric, commonly the </a:t>
                </a:r>
                <a:br>
                  <a:rPr lang="en-US" altLang="zh-TW" sz="1800" dirty="0" smtClean="0"/>
                </a:br>
                <a:r>
                  <a:rPr lang="en-US" altLang="zh-TW" sz="1800" dirty="0" smtClean="0"/>
                  <a:t>Euclidean metric.</a:t>
                </a:r>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xfrm>
                <a:off x="381000" y="1366735"/>
                <a:ext cx="8534400" cy="4770071"/>
              </a:xfrm>
              <a:blipFill>
                <a:blip r:embed="rId3"/>
                <a:stretch>
                  <a:fillRect l="-1714" t="-4215"/>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smtClean="0"/>
              <a:t>Evaluation issues in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
        <p:nvSpPr>
          <p:cNvPr id="7" name="矩形 6"/>
          <p:cNvSpPr/>
          <p:nvPr/>
        </p:nvSpPr>
        <p:spPr>
          <a:xfrm>
            <a:off x="874535" y="5287768"/>
            <a:ext cx="4753588" cy="523220"/>
          </a:xfrm>
          <a:prstGeom prst="rect">
            <a:avLst/>
          </a:prstGeom>
        </p:spPr>
        <p:txBody>
          <a:bodyPr wrap="square">
            <a:spAutoFit/>
          </a:bodyPr>
          <a:lstStyle/>
          <a:p>
            <a:r>
              <a:rPr lang="en-US" altLang="zh-TW" sz="1400" dirty="0" smtClean="0"/>
              <a:t>PS. </a:t>
            </a:r>
            <a:r>
              <a:rPr lang="zh-TW" altLang="en-US" sz="1400" dirty="0" smtClean="0"/>
              <a:t>郝</a:t>
            </a:r>
            <a:r>
              <a:rPr lang="zh-TW" altLang="en-US" sz="1400" dirty="0"/>
              <a:t>斯多夫距離</a:t>
            </a:r>
            <a:r>
              <a:rPr lang="en-US" altLang="zh-TW" sz="1400" dirty="0"/>
              <a:t>(</a:t>
            </a:r>
            <a:r>
              <a:rPr lang="en-US" altLang="zh-TW" sz="1400" dirty="0" err="1"/>
              <a:t>Hausdorff</a:t>
            </a:r>
            <a:r>
              <a:rPr lang="en-US" altLang="zh-TW" sz="1400" dirty="0"/>
              <a:t> distance)</a:t>
            </a:r>
            <a:r>
              <a:rPr lang="zh-TW" altLang="en-US" sz="1400" dirty="0"/>
              <a:t>量度度量空間</a:t>
            </a:r>
            <a:r>
              <a:rPr lang="zh-TW" altLang="en-US" sz="1400" dirty="0" smtClean="0"/>
              <a:t>中</a:t>
            </a:r>
            <a:r>
              <a:rPr lang="en-US" altLang="zh-TW" sz="1400" dirty="0" smtClean="0"/>
              <a:t/>
            </a:r>
            <a:br>
              <a:rPr lang="en-US" altLang="zh-TW" sz="1400" dirty="0" smtClean="0"/>
            </a:br>
            <a:r>
              <a:rPr lang="zh-TW" altLang="en-US" sz="1400" dirty="0" smtClean="0"/>
              <a:t>緊子集</a:t>
            </a:r>
            <a:r>
              <a:rPr lang="en-US" altLang="zh-TW" sz="1400" dirty="0" smtClean="0"/>
              <a:t>(</a:t>
            </a:r>
            <a:r>
              <a:rPr lang="zh-TW" altLang="en-US" sz="1400" dirty="0"/>
              <a:t>閉合且有</a:t>
            </a:r>
            <a:r>
              <a:rPr lang="zh-TW" altLang="en-US" sz="1400" dirty="0" smtClean="0"/>
              <a:t>界之集合</a:t>
            </a:r>
            <a:r>
              <a:rPr lang="en-US" altLang="zh-TW" sz="1400" dirty="0" smtClean="0"/>
              <a:t>)</a:t>
            </a:r>
            <a:r>
              <a:rPr lang="zh-TW" altLang="en-US" sz="1400" dirty="0" smtClean="0"/>
              <a:t>之間</a:t>
            </a:r>
            <a:r>
              <a:rPr lang="zh-TW" altLang="en-US" sz="1400" dirty="0"/>
              <a:t>的距離</a:t>
            </a:r>
            <a:r>
              <a:rPr lang="zh-TW" altLang="en-US" sz="1400" dirty="0" smtClean="0"/>
              <a:t>。</a:t>
            </a:r>
            <a:endParaRPr lang="zh-TW" altLang="en-US" sz="1400" dirty="0"/>
          </a:p>
        </p:txBody>
      </p:sp>
      <p:sp>
        <p:nvSpPr>
          <p:cNvPr id="13" name="矩形 12"/>
          <p:cNvSpPr/>
          <p:nvPr/>
        </p:nvSpPr>
        <p:spPr>
          <a:xfrm>
            <a:off x="2188372" y="5936751"/>
            <a:ext cx="3936161" cy="400110"/>
          </a:xfrm>
          <a:prstGeom prst="rect">
            <a:avLst/>
          </a:prstGeom>
          <a:solidFill>
            <a:schemeClr val="accent3">
              <a:lumMod val="50000"/>
            </a:schemeClr>
          </a:solidFill>
        </p:spPr>
        <p:txBody>
          <a:bodyPr wrap="square">
            <a:spAutoFit/>
          </a:bodyPr>
          <a:lstStyle/>
          <a:p>
            <a:r>
              <a:rPr lang="zh-TW" altLang="en-US" sz="1000" dirty="0"/>
              <a:t>由 Rocchini - 自己的作品, CC BY 3.0, https://commons.wikimedia.org/w/index.php?curid=2918812</a:t>
            </a:r>
          </a:p>
        </p:txBody>
      </p:sp>
      <p:graphicFrame>
        <p:nvGraphicFramePr>
          <p:cNvPr id="14" name="物件 13"/>
          <p:cNvGraphicFramePr>
            <a:graphicFrameLocks noChangeAspect="1"/>
          </p:cNvGraphicFramePr>
          <p:nvPr>
            <p:extLst>
              <p:ext uri="{D42A27DB-BD31-4B8C-83A1-F6EECF244321}">
                <p14:modId xmlns:p14="http://schemas.microsoft.com/office/powerpoint/2010/main" val="338808748"/>
              </p:ext>
            </p:extLst>
          </p:nvPr>
        </p:nvGraphicFramePr>
        <p:xfrm>
          <a:off x="6124533" y="3844780"/>
          <a:ext cx="2504758" cy="2489200"/>
        </p:xfrm>
        <a:graphic>
          <a:graphicData uri="http://schemas.openxmlformats.org/presentationml/2006/ole">
            <mc:AlternateContent xmlns:mc="http://schemas.openxmlformats.org/markup-compatibility/2006">
              <mc:Choice xmlns:v="urn:schemas-microsoft-com:vml" Requires="v">
                <p:oleObj spid="_x0000_s8208" name="PhotoImpact" r:id="rId4" imgW="7677000" imgH="7629480" progId="PI3.Image">
                  <p:embed/>
                </p:oleObj>
              </mc:Choice>
              <mc:Fallback>
                <p:oleObj name="PhotoImpact" r:id="rId4" imgW="7677000" imgH="7629480" progId="PI3.Image">
                  <p:embed/>
                  <p:pic>
                    <p:nvPicPr>
                      <p:cNvPr id="0" name=""/>
                      <p:cNvPicPr/>
                      <p:nvPr/>
                    </p:nvPicPr>
                    <p:blipFill>
                      <a:blip r:embed="rId5"/>
                      <a:stretch>
                        <a:fillRect/>
                      </a:stretch>
                    </p:blipFill>
                    <p:spPr>
                      <a:xfrm>
                        <a:off x="6124533" y="3844780"/>
                        <a:ext cx="2504758" cy="2489200"/>
                      </a:xfrm>
                      <a:prstGeom prst="rect">
                        <a:avLst/>
                      </a:prstGeom>
                    </p:spPr>
                  </p:pic>
                </p:oleObj>
              </mc:Fallback>
            </mc:AlternateContent>
          </a:graphicData>
        </a:graphic>
      </p:graphicFrame>
    </p:spTree>
    <p:extLst>
      <p:ext uri="{BB962C8B-B14F-4D97-AF65-F5344CB8AC3E}">
        <p14:creationId xmlns:p14="http://schemas.microsoft.com/office/powerpoint/2010/main" val="58297502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43</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p:txBody>
              <a:bodyPr>
                <a:normAutofit/>
              </a:bodyPr>
              <a:lstStyle/>
              <a:p>
                <a:r>
                  <a:rPr lang="en-US" altLang="zh-TW" sz="2200" dirty="0" smtClean="0">
                    <a:solidFill>
                      <a:srgbClr val="FFFF00"/>
                    </a:solidFill>
                  </a:rPr>
                  <a:t>Border positioning errors (</a:t>
                </a:r>
                <a:r>
                  <a:rPr lang="en-US" altLang="zh-TW" dirty="0" smtClean="0"/>
                  <a:t>Method 1)</a:t>
                </a:r>
                <a:endParaRPr lang="en-US" altLang="zh-TW" sz="2200" dirty="0" smtClean="0">
                  <a:solidFill>
                    <a:srgbClr val="FFFF00"/>
                  </a:solidFill>
                </a:endParaRPr>
              </a:p>
              <a:p>
                <a:pPr lvl="1"/>
                <a:r>
                  <a:rPr lang="en-US" altLang="zh-TW" sz="1800" dirty="0" err="1">
                    <a:solidFill>
                      <a:srgbClr val="FFFF00"/>
                    </a:solidFill>
                  </a:rPr>
                  <a:t>Hausdorff</a:t>
                </a:r>
                <a:r>
                  <a:rPr lang="en-US" altLang="zh-TW" sz="1800" dirty="0">
                    <a:solidFill>
                      <a:srgbClr val="FFFF00"/>
                    </a:solidFill>
                  </a:rPr>
                  <a:t> measure</a:t>
                </a:r>
                <a:endParaRPr lang="en-US" altLang="zh-TW" sz="1800" dirty="0" smtClean="0">
                  <a:solidFill>
                    <a:srgbClr val="FFFF00"/>
                  </a:solidFill>
                </a:endParaRPr>
              </a:p>
              <a:p>
                <a:pPr marL="365125" lvl="1" indent="0">
                  <a:buNone/>
                </a:pPr>
                <a14:m>
                  <m:oMathPara xmlns:m="http://schemas.openxmlformats.org/officeDocument/2006/math">
                    <m:oMathParaPr>
                      <m:jc m:val="centerGroup"/>
                    </m:oMathParaPr>
                    <m:oMath xmlns:m="http://schemas.openxmlformats.org/officeDocument/2006/math">
                      <m:r>
                        <a:rPr lang="en-US" altLang="zh-TW" sz="1800" i="1">
                          <a:latin typeface="Cambria Math" panose="02040503050406030204" pitchFamily="18" charset="0"/>
                        </a:rPr>
                        <m:t>h</m:t>
                      </m:r>
                      <m:r>
                        <a:rPr lang="en-US" altLang="zh-TW" sz="1800" i="1">
                          <a:latin typeface="Cambria Math" panose="02040503050406030204" pitchFamily="18" charset="0"/>
                        </a:rPr>
                        <m:t>(</m:t>
                      </m:r>
                      <m:r>
                        <a:rPr lang="en-US" altLang="zh-TW" sz="1800" i="1">
                          <a:latin typeface="Cambria Math" panose="02040503050406030204" pitchFamily="18" charset="0"/>
                        </a:rPr>
                        <m:t>𝐴</m:t>
                      </m:r>
                      <m:r>
                        <a:rPr lang="en-US" altLang="zh-TW" sz="1800" i="1">
                          <a:latin typeface="Cambria Math" panose="02040503050406030204" pitchFamily="18" charset="0"/>
                        </a:rPr>
                        <m:t>,</m:t>
                      </m:r>
                      <m:r>
                        <a:rPr lang="en-US" altLang="zh-TW" sz="1800" i="1">
                          <a:latin typeface="Cambria Math" panose="02040503050406030204" pitchFamily="18" charset="0"/>
                        </a:rPr>
                        <m:t>𝐵</m:t>
                      </m:r>
                      <m:r>
                        <a:rPr lang="en-US" altLang="zh-TW" sz="1800" i="1">
                          <a:latin typeface="Cambria Math" panose="02040503050406030204" pitchFamily="18" charset="0"/>
                        </a:rPr>
                        <m:t>)=</m:t>
                      </m:r>
                      <m:func>
                        <m:funcPr>
                          <m:ctrlPr>
                            <a:rPr lang="en-US" altLang="zh-TW" sz="1800" i="1">
                              <a:latin typeface="Cambria Math" panose="02040503050406030204" pitchFamily="18" charset="0"/>
                            </a:rPr>
                          </m:ctrlPr>
                        </m:funcPr>
                        <m:fName>
                          <m:limLow>
                            <m:limLowPr>
                              <m:ctrlPr>
                                <a:rPr lang="en-US" altLang="zh-TW" sz="1800" i="1">
                                  <a:latin typeface="Cambria Math" panose="02040503050406030204" pitchFamily="18" charset="0"/>
                                </a:rPr>
                              </m:ctrlPr>
                            </m:limLowPr>
                            <m:e>
                              <m:r>
                                <m:rPr>
                                  <m:sty m:val="p"/>
                                </m:rPr>
                                <a:rPr lang="en-US" altLang="zh-TW" sz="1800">
                                  <a:latin typeface="Cambria Math" panose="02040503050406030204" pitchFamily="18" charset="0"/>
                                </a:rPr>
                                <m:t>max</m:t>
                              </m:r>
                            </m:e>
                            <m:lim>
                              <m:r>
                                <a:rPr lang="en-US" altLang="zh-TW" sz="1800" i="1">
                                  <a:latin typeface="Cambria Math" panose="02040503050406030204" pitchFamily="18" charset="0"/>
                                </a:rPr>
                                <m:t>𝑎</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𝐴</m:t>
                              </m:r>
                            </m:lim>
                          </m:limLow>
                        </m:fName>
                        <m:e>
                          <m:d>
                            <m:dPr>
                              <m:ctrlPr>
                                <a:rPr lang="en-US" altLang="zh-TW" sz="1800" i="1">
                                  <a:latin typeface="Cambria Math" panose="02040503050406030204" pitchFamily="18" charset="0"/>
                                </a:rPr>
                              </m:ctrlPr>
                            </m:dPr>
                            <m:e>
                              <m:func>
                                <m:funcPr>
                                  <m:ctrlPr>
                                    <a:rPr lang="en-US" altLang="zh-TW" sz="1800" i="1">
                                      <a:latin typeface="Cambria Math" panose="02040503050406030204" pitchFamily="18" charset="0"/>
                                    </a:rPr>
                                  </m:ctrlPr>
                                </m:funcPr>
                                <m:fName>
                                  <m:limLow>
                                    <m:limLowPr>
                                      <m:ctrlPr>
                                        <a:rPr lang="en-US" altLang="zh-TW" sz="1800" i="1">
                                          <a:latin typeface="Cambria Math" panose="02040503050406030204" pitchFamily="18" charset="0"/>
                                        </a:rPr>
                                      </m:ctrlPr>
                                    </m:limLowPr>
                                    <m:e>
                                      <m:r>
                                        <m:rPr>
                                          <m:sty m:val="p"/>
                                        </m:rPr>
                                        <a:rPr lang="en-US" altLang="zh-TW" sz="1800">
                                          <a:latin typeface="Cambria Math" panose="02040503050406030204" pitchFamily="18" charset="0"/>
                                        </a:rPr>
                                        <m:t>min</m:t>
                                      </m:r>
                                    </m:e>
                                    <m:lim>
                                      <m:r>
                                        <a:rPr lang="en-US" altLang="zh-TW" sz="1800" i="1">
                                          <a:latin typeface="Cambria Math" panose="02040503050406030204" pitchFamily="18" charset="0"/>
                                        </a:rPr>
                                        <m:t>𝑏</m:t>
                                      </m:r>
                                      <m:r>
                                        <a:rPr lang="en-US" altLang="zh-TW" sz="1800" i="1">
                                          <a:latin typeface="Cambria Math" panose="02040503050406030204" pitchFamily="18" charset="0"/>
                                          <a:ea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𝐵</m:t>
                                      </m:r>
                                    </m:lim>
                                  </m:limLow>
                                </m:fName>
                                <m:e>
                                  <m:r>
                                    <a:rPr lang="en-US" altLang="zh-TW" sz="1800" i="1">
                                      <a:latin typeface="Cambria Math" panose="02040503050406030204" pitchFamily="18" charset="0"/>
                                    </a:rPr>
                                    <m:t>𝑑</m:t>
                                  </m:r>
                                  <m:r>
                                    <a:rPr lang="en-US" altLang="zh-TW" sz="1800" i="1">
                                      <a:latin typeface="Cambria Math" panose="02040503050406030204" pitchFamily="18" charset="0"/>
                                    </a:rPr>
                                    <m:t>(</m:t>
                                  </m:r>
                                  <m:r>
                                    <a:rPr lang="en-US" altLang="zh-TW" sz="1800" i="1">
                                      <a:latin typeface="Cambria Math" panose="02040503050406030204" pitchFamily="18" charset="0"/>
                                    </a:rPr>
                                    <m:t>𝑎</m:t>
                                  </m:r>
                                  <m:r>
                                    <a:rPr lang="en-US" altLang="zh-TW" sz="1800" i="1">
                                      <a:latin typeface="Cambria Math" panose="02040503050406030204" pitchFamily="18" charset="0"/>
                                    </a:rPr>
                                    <m:t>,</m:t>
                                  </m:r>
                                  <m:r>
                                    <a:rPr lang="en-US" altLang="zh-TW" sz="1800" i="1">
                                      <a:latin typeface="Cambria Math" panose="02040503050406030204" pitchFamily="18" charset="0"/>
                                    </a:rPr>
                                    <m:t>𝑏</m:t>
                                  </m:r>
                                  <m:r>
                                    <a:rPr lang="en-US" altLang="zh-TW" sz="1800" i="1">
                                      <a:latin typeface="Cambria Math" panose="02040503050406030204" pitchFamily="18" charset="0"/>
                                    </a:rPr>
                                    <m:t>)</m:t>
                                  </m:r>
                                </m:e>
                              </m:func>
                            </m:e>
                          </m:d>
                        </m:e>
                      </m:func>
                    </m:oMath>
                  </m:oMathPara>
                </a14:m>
                <a:endParaRPr lang="en-US" altLang="zh-TW" sz="1800" dirty="0" smtClean="0">
                  <a:solidFill>
                    <a:srgbClr val="FFFF00"/>
                  </a:solidFill>
                </a:endParaRPr>
              </a:p>
              <a:p>
                <a:pPr lvl="2"/>
                <a:r>
                  <a:rPr lang="en-US" altLang="zh-TW" dirty="0" err="1" smtClean="0">
                    <a:solidFill>
                      <a:srgbClr val="FFC000"/>
                    </a:solidFill>
                  </a:rPr>
                  <a:t>Hausdorff</a:t>
                </a:r>
                <a:r>
                  <a:rPr lang="en-US" altLang="zh-TW" dirty="0" smtClean="0">
                    <a:solidFill>
                      <a:srgbClr val="FFC000"/>
                    </a:solidFill>
                  </a:rPr>
                  <a:t> distance is oriented (</a:t>
                </a:r>
                <a:r>
                  <a:rPr lang="en-US" altLang="zh-TW" dirty="0" smtClean="0">
                    <a:solidFill>
                      <a:srgbClr val="FFFF00"/>
                    </a:solidFill>
                  </a:rPr>
                  <a:t>asymmetric</a:t>
                </a:r>
                <a:r>
                  <a:rPr lang="en-US" altLang="zh-TW" dirty="0" smtClean="0">
                    <a:solidFill>
                      <a:srgbClr val="FFC000"/>
                    </a:solidFill>
                  </a:rPr>
                  <a:t>).</a:t>
                </a:r>
              </a:p>
              <a:p>
                <a:pPr marL="776288" lvl="2" indent="0">
                  <a:buNone/>
                </a:pPr>
                <a14:m>
                  <m:oMathPara xmlns:m="http://schemas.openxmlformats.org/officeDocument/2006/math">
                    <m:oMathParaPr>
                      <m:jc m:val="centerGroup"/>
                    </m:oMathParaPr>
                    <m:oMath xmlns:m="http://schemas.openxmlformats.org/officeDocument/2006/math">
                      <m:r>
                        <a:rPr lang="en-US" altLang="zh-TW" sz="1800" i="1">
                          <a:latin typeface="Cambria Math" panose="02040503050406030204" pitchFamily="18" charset="0"/>
                        </a:rPr>
                        <m:t>h</m:t>
                      </m:r>
                      <m:r>
                        <a:rPr lang="en-US" altLang="zh-TW" sz="1800" i="1">
                          <a:latin typeface="Cambria Math" panose="02040503050406030204" pitchFamily="18" charset="0"/>
                        </a:rPr>
                        <m:t>(</m:t>
                      </m:r>
                      <m:r>
                        <a:rPr lang="en-US" altLang="zh-TW" sz="1800" i="1">
                          <a:latin typeface="Cambria Math" panose="02040503050406030204" pitchFamily="18" charset="0"/>
                        </a:rPr>
                        <m:t>𝐴</m:t>
                      </m:r>
                      <m:r>
                        <a:rPr lang="en-US" altLang="zh-TW" sz="1800" i="1">
                          <a:latin typeface="Cambria Math" panose="02040503050406030204" pitchFamily="18" charset="0"/>
                        </a:rPr>
                        <m:t>,</m:t>
                      </m:r>
                      <m:r>
                        <a:rPr lang="en-US" altLang="zh-TW" sz="1800" i="1">
                          <a:latin typeface="Cambria Math" panose="02040503050406030204" pitchFamily="18" charset="0"/>
                        </a:rPr>
                        <m:t>𝐵</m:t>
                      </m:r>
                      <m:r>
                        <a:rPr lang="en-US" altLang="zh-TW" sz="1800" i="1">
                          <a:latin typeface="Cambria Math" panose="02040503050406030204" pitchFamily="18" charset="0"/>
                        </a:rPr>
                        <m:t>)≠</m:t>
                      </m:r>
                      <m:r>
                        <a:rPr lang="en-US" altLang="zh-TW" sz="1800" i="1">
                          <a:latin typeface="Cambria Math" panose="02040503050406030204" pitchFamily="18" charset="0"/>
                        </a:rPr>
                        <m:t>h</m:t>
                      </m:r>
                      <m:r>
                        <a:rPr lang="en-US" altLang="zh-TW" sz="1800" i="1">
                          <a:latin typeface="Cambria Math" panose="02040503050406030204" pitchFamily="18" charset="0"/>
                        </a:rPr>
                        <m:t>(</m:t>
                      </m:r>
                      <m:r>
                        <a:rPr lang="en-US" altLang="zh-TW" sz="1800" b="0" i="1" smtClean="0">
                          <a:latin typeface="Cambria Math" panose="02040503050406030204" pitchFamily="18" charset="0"/>
                        </a:rPr>
                        <m:t>𝐵</m:t>
                      </m:r>
                      <m:r>
                        <a:rPr lang="en-US" altLang="zh-TW" sz="1800" i="1">
                          <a:latin typeface="Cambria Math" panose="02040503050406030204" pitchFamily="18" charset="0"/>
                        </a:rPr>
                        <m:t>,</m:t>
                      </m:r>
                      <m:r>
                        <a:rPr lang="en-US" altLang="zh-TW" sz="1800" b="0" i="1" smtClean="0">
                          <a:latin typeface="Cambria Math" panose="02040503050406030204" pitchFamily="18" charset="0"/>
                        </a:rPr>
                        <m:t>𝐴</m:t>
                      </m:r>
                      <m:r>
                        <a:rPr lang="en-US" altLang="zh-TW" sz="1800" i="1">
                          <a:latin typeface="Cambria Math" panose="02040503050406030204" pitchFamily="18" charset="0"/>
                        </a:rPr>
                        <m:t>)</m:t>
                      </m:r>
                    </m:oMath>
                  </m:oMathPara>
                </a14:m>
                <a:endParaRPr lang="en-US" altLang="zh-TW" sz="1800" dirty="0" smtClean="0"/>
              </a:p>
              <a:p>
                <a:pPr lvl="2"/>
                <a:r>
                  <a:rPr lang="en-US" altLang="zh-TW" dirty="0" smtClean="0"/>
                  <a:t>A </a:t>
                </a:r>
                <a:r>
                  <a:rPr lang="en-US" altLang="zh-TW" dirty="0" smtClean="0">
                    <a:solidFill>
                      <a:srgbClr val="FFC000"/>
                    </a:solidFill>
                  </a:rPr>
                  <a:t>general definition </a:t>
                </a:r>
                <a:r>
                  <a:rPr lang="en-US" altLang="zh-TW" dirty="0" smtClean="0"/>
                  <a:t>of the </a:t>
                </a:r>
                <a:r>
                  <a:rPr lang="en-US" altLang="zh-TW" dirty="0" err="1" smtClean="0"/>
                  <a:t>Hausdorff</a:t>
                </a:r>
                <a:r>
                  <a:rPr lang="en-US" altLang="zh-TW" dirty="0" smtClean="0"/>
                  <a:t> distance between two sets is </a:t>
                </a:r>
              </a:p>
              <a:p>
                <a:pPr marL="776288" lvl="2" indent="0">
                  <a:buNone/>
                </a:pPr>
                <a14:m>
                  <m:oMathPara xmlns:m="http://schemas.openxmlformats.org/officeDocument/2006/math">
                    <m:oMathParaPr>
                      <m:jc m:val="centerGroup"/>
                    </m:oMathParaPr>
                    <m:oMath xmlns:m="http://schemas.openxmlformats.org/officeDocument/2006/math">
                      <m:r>
                        <a:rPr lang="en-US" altLang="zh-TW" sz="1800" b="0" i="1" smtClean="0">
                          <a:latin typeface="Cambria Math" panose="02040503050406030204" pitchFamily="18" charset="0"/>
                        </a:rPr>
                        <m:t>𝐻</m:t>
                      </m:r>
                      <m:r>
                        <a:rPr lang="en-US" altLang="zh-TW" sz="1800" i="1">
                          <a:latin typeface="Cambria Math" panose="02040503050406030204" pitchFamily="18" charset="0"/>
                        </a:rPr>
                        <m:t>(</m:t>
                      </m:r>
                      <m:r>
                        <a:rPr lang="en-US" altLang="zh-TW" sz="1800" i="1">
                          <a:latin typeface="Cambria Math" panose="02040503050406030204" pitchFamily="18" charset="0"/>
                        </a:rPr>
                        <m:t>𝐴</m:t>
                      </m:r>
                      <m:r>
                        <a:rPr lang="en-US" altLang="zh-TW" sz="1800" i="1">
                          <a:latin typeface="Cambria Math" panose="02040503050406030204" pitchFamily="18" charset="0"/>
                        </a:rPr>
                        <m:t>,</m:t>
                      </m:r>
                      <m:r>
                        <a:rPr lang="en-US" altLang="zh-TW" sz="1800" i="1">
                          <a:latin typeface="Cambria Math" panose="02040503050406030204" pitchFamily="18" charset="0"/>
                        </a:rPr>
                        <m:t>𝐵</m:t>
                      </m:r>
                      <m:r>
                        <a:rPr lang="en-US" altLang="zh-TW" sz="1800" i="1">
                          <a:latin typeface="Cambria Math" panose="02040503050406030204" pitchFamily="18" charset="0"/>
                        </a:rPr>
                        <m:t>)=</m:t>
                      </m:r>
                      <m:r>
                        <m:rPr>
                          <m:sty m:val="p"/>
                        </m:rPr>
                        <a:rPr lang="en-US" altLang="zh-TW" sz="1800" b="0" i="0" smtClean="0">
                          <a:latin typeface="Cambria Math" panose="02040503050406030204" pitchFamily="18" charset="0"/>
                        </a:rPr>
                        <m:t>max</m:t>
                      </m:r>
                      <m:r>
                        <a:rPr lang="en-US" altLang="zh-TW" sz="1800" b="0" i="1" smtClean="0">
                          <a:latin typeface="Cambria Math" panose="02040503050406030204" pitchFamily="18" charset="0"/>
                        </a:rPr>
                        <m:t>⁡(</m:t>
                      </m:r>
                      <m:r>
                        <a:rPr lang="en-US" altLang="zh-TW" sz="1800" i="1">
                          <a:latin typeface="Cambria Math" panose="02040503050406030204" pitchFamily="18" charset="0"/>
                        </a:rPr>
                        <m:t>h</m:t>
                      </m:r>
                      <m:d>
                        <m:dPr>
                          <m:ctrlPr>
                            <a:rPr lang="en-US" altLang="zh-TW" sz="1800" i="1">
                              <a:latin typeface="Cambria Math" panose="02040503050406030204" pitchFamily="18" charset="0"/>
                            </a:rPr>
                          </m:ctrlPr>
                        </m:dPr>
                        <m:e>
                          <m:r>
                            <a:rPr lang="en-US" altLang="zh-TW" sz="1800" i="1">
                              <a:latin typeface="Cambria Math" panose="02040503050406030204" pitchFamily="18" charset="0"/>
                            </a:rPr>
                            <m:t>𝐴</m:t>
                          </m:r>
                          <m:r>
                            <a:rPr lang="en-US" altLang="zh-TW" sz="1800" i="1">
                              <a:latin typeface="Cambria Math" panose="02040503050406030204" pitchFamily="18" charset="0"/>
                            </a:rPr>
                            <m:t>,</m:t>
                          </m:r>
                          <m:r>
                            <a:rPr lang="en-US" altLang="zh-TW" sz="1800" i="1">
                              <a:latin typeface="Cambria Math" panose="02040503050406030204" pitchFamily="18" charset="0"/>
                            </a:rPr>
                            <m:t>𝐵</m:t>
                          </m:r>
                        </m:e>
                      </m:d>
                      <m:r>
                        <a:rPr lang="en-US" altLang="zh-TW" sz="1800" b="0" i="1" smtClean="0">
                          <a:latin typeface="Cambria Math" panose="02040503050406030204" pitchFamily="18" charset="0"/>
                        </a:rPr>
                        <m:t>,</m:t>
                      </m:r>
                      <m:r>
                        <a:rPr lang="en-US" altLang="zh-TW" sz="1800" i="1">
                          <a:latin typeface="Cambria Math" panose="02040503050406030204" pitchFamily="18" charset="0"/>
                        </a:rPr>
                        <m:t>h</m:t>
                      </m:r>
                      <m:r>
                        <a:rPr lang="en-US" altLang="zh-TW" sz="1800" i="1">
                          <a:latin typeface="Cambria Math" panose="02040503050406030204" pitchFamily="18" charset="0"/>
                        </a:rPr>
                        <m:t>(</m:t>
                      </m:r>
                      <m:r>
                        <a:rPr lang="en-US" altLang="zh-TW" sz="1800" i="1">
                          <a:latin typeface="Cambria Math" panose="02040503050406030204" pitchFamily="18" charset="0"/>
                        </a:rPr>
                        <m:t>𝐵</m:t>
                      </m:r>
                      <m:r>
                        <a:rPr lang="en-US" altLang="zh-TW" sz="1800" i="1">
                          <a:latin typeface="Cambria Math" panose="02040503050406030204" pitchFamily="18" charset="0"/>
                        </a:rPr>
                        <m:t>,</m:t>
                      </m:r>
                      <m:r>
                        <a:rPr lang="en-US" altLang="zh-TW" sz="1800" i="1">
                          <a:latin typeface="Cambria Math" panose="02040503050406030204" pitchFamily="18" charset="0"/>
                        </a:rPr>
                        <m:t>𝐴</m:t>
                      </m:r>
                      <m:r>
                        <a:rPr lang="en-US" altLang="zh-TW" sz="1800" i="1">
                          <a:latin typeface="Cambria Math" panose="02040503050406030204" pitchFamily="18" charset="0"/>
                        </a:rPr>
                        <m:t>))</m:t>
                      </m:r>
                    </m:oMath>
                  </m:oMathPara>
                </a14:m>
                <a:endParaRPr lang="en-US" altLang="zh-TW" sz="1800" dirty="0" smtClean="0"/>
              </a:p>
              <a:p>
                <a:pPr lvl="1"/>
                <a14:m>
                  <m:oMath xmlns:m="http://schemas.openxmlformats.org/officeDocument/2006/math">
                    <m:r>
                      <a:rPr lang="en-US" altLang="zh-TW" sz="1800" i="1">
                        <a:latin typeface="Cambria Math" panose="02040503050406030204" pitchFamily="18" charset="0"/>
                      </a:rPr>
                      <m:t>𝐻</m:t>
                    </m:r>
                    <m:r>
                      <a:rPr lang="en-US" altLang="zh-TW" sz="1800" i="1">
                        <a:latin typeface="Cambria Math" panose="02040503050406030204" pitchFamily="18" charset="0"/>
                      </a:rPr>
                      <m:t>(</m:t>
                    </m:r>
                    <m:r>
                      <a:rPr lang="en-US" altLang="zh-TW" sz="1800" i="1">
                        <a:latin typeface="Cambria Math" panose="02040503050406030204" pitchFamily="18" charset="0"/>
                      </a:rPr>
                      <m:t>𝐴</m:t>
                    </m:r>
                    <m:r>
                      <a:rPr lang="en-US" altLang="zh-TW" sz="1800" i="1">
                        <a:latin typeface="Cambria Math" panose="02040503050406030204" pitchFamily="18" charset="0"/>
                      </a:rPr>
                      <m:t>,</m:t>
                    </m:r>
                    <m:r>
                      <a:rPr lang="en-US" altLang="zh-TW" sz="1800" i="1">
                        <a:latin typeface="Cambria Math" panose="02040503050406030204" pitchFamily="18" charset="0"/>
                      </a:rPr>
                      <m:t>𝐵</m:t>
                    </m:r>
                    <m:r>
                      <a:rPr lang="en-US" altLang="zh-TW" sz="1800" i="1">
                        <a:latin typeface="Cambria Math" panose="02040503050406030204" pitchFamily="18" charset="0"/>
                      </a:rPr>
                      <m:t>)</m:t>
                    </m:r>
                  </m:oMath>
                </a14:m>
                <a:r>
                  <a:rPr lang="en-US" altLang="zh-TW" sz="1800" dirty="0" smtClean="0"/>
                  <a:t> has been adapted as an evaluation measure for the quality of segmentation results, where </a:t>
                </a:r>
                <a14:m>
                  <m:oMath xmlns:m="http://schemas.openxmlformats.org/officeDocument/2006/math">
                    <m:r>
                      <a:rPr lang="en-US" altLang="zh-TW" sz="1800" i="1">
                        <a:latin typeface="Cambria Math" panose="02040503050406030204" pitchFamily="18" charset="0"/>
                      </a:rPr>
                      <m:t>𝐴</m:t>
                    </m:r>
                  </m:oMath>
                </a14:m>
                <a:r>
                  <a:rPr lang="en-US" altLang="zh-TW" sz="1800" dirty="0" smtClean="0"/>
                  <a:t> is the pixels of a ground truth region, and </a:t>
                </a:r>
                <a14:m>
                  <m:oMath xmlns:m="http://schemas.openxmlformats.org/officeDocument/2006/math">
                    <m:r>
                      <a:rPr lang="en-US" altLang="zh-TW" sz="1800" i="1">
                        <a:latin typeface="Cambria Math" panose="02040503050406030204" pitchFamily="18" charset="0"/>
                      </a:rPr>
                      <m:t>𝐵</m:t>
                    </m:r>
                  </m:oMath>
                </a14:m>
                <a:r>
                  <a:rPr lang="en-US" altLang="zh-TW" sz="1800" dirty="0" smtClean="0"/>
                  <a:t> the pixels of a segmented region.</a:t>
                </a:r>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blipFill>
                <a:blip r:embed="rId2"/>
                <a:stretch>
                  <a:fillRect l="-1929" t="-4227" r="-1643"/>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smtClean="0"/>
              <a:t>Evaluation issues in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Tree>
    <p:extLst>
      <p:ext uri="{BB962C8B-B14F-4D97-AF65-F5344CB8AC3E}">
        <p14:creationId xmlns:p14="http://schemas.microsoft.com/office/powerpoint/2010/main" val="344409624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44</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p:txBody>
              <a:bodyPr/>
              <a:lstStyle/>
              <a:p>
                <a:r>
                  <a:rPr lang="en-US" altLang="zh-TW" sz="2200" dirty="0" smtClean="0">
                    <a:solidFill>
                      <a:srgbClr val="FFFF00"/>
                    </a:solidFill>
                  </a:rPr>
                  <a:t>Border </a:t>
                </a:r>
                <a:r>
                  <a:rPr lang="en-US" altLang="zh-TW" sz="2200" dirty="0">
                    <a:solidFill>
                      <a:srgbClr val="FFFF00"/>
                    </a:solidFill>
                  </a:rPr>
                  <a:t>positioning </a:t>
                </a:r>
                <a:r>
                  <a:rPr lang="en-US" altLang="zh-TW" sz="2200" dirty="0" smtClean="0">
                    <a:solidFill>
                      <a:srgbClr val="FFFF00"/>
                    </a:solidFill>
                  </a:rPr>
                  <a:t>errors (</a:t>
                </a:r>
                <a:r>
                  <a:rPr lang="en-US" altLang="zh-TW" sz="2200" dirty="0"/>
                  <a:t>Method </a:t>
                </a:r>
                <a:r>
                  <a:rPr lang="en-US" altLang="zh-TW" sz="2200" dirty="0" smtClean="0"/>
                  <a:t>2)</a:t>
                </a:r>
                <a:endParaRPr lang="en-US" altLang="zh-TW" sz="2200" dirty="0"/>
              </a:p>
              <a:p>
                <a:pPr lvl="1"/>
                <a:r>
                  <a:rPr lang="en-US" altLang="zh-TW" sz="1800" dirty="0" smtClean="0">
                    <a:solidFill>
                      <a:srgbClr val="FFC000"/>
                    </a:solidFill>
                  </a:rPr>
                  <a:t>Consider only boundary pixel</a:t>
                </a:r>
                <a:r>
                  <a:rPr lang="en-US" altLang="zh-TW" sz="1800" dirty="0" smtClean="0"/>
                  <a:t> </a:t>
                </a:r>
              </a:p>
              <a:p>
                <a:pPr lvl="1"/>
                <a:r>
                  <a:rPr lang="en-US" altLang="zh-TW" sz="1800" dirty="0" smtClean="0"/>
                  <a:t>Local border positioning errors are determined for each point of the segmented borders as a directional distance between pairs of point, the first being on the computer-determined border and the second on the ground truth.</a:t>
                </a:r>
              </a:p>
              <a:p>
                <a:pPr lvl="1"/>
                <a:r>
                  <a:rPr lang="en-US" altLang="zh-TW" sz="1800" dirty="0"/>
                  <a:t>Border positioning errors are usually </a:t>
                </a:r>
                <a:r>
                  <a:rPr lang="en-US" altLang="zh-TW" sz="1800" dirty="0">
                    <a:solidFill>
                      <a:srgbClr val="FFFF00"/>
                    </a:solidFill>
                  </a:rPr>
                  <a:t>averaged</a:t>
                </a:r>
                <a:r>
                  <a:rPr lang="en-US" altLang="zh-TW" sz="1800" dirty="0"/>
                  <a:t> for the entire length of the segmented border and reported as </a:t>
                </a:r>
                <a:r>
                  <a:rPr lang="en-US" altLang="zh-TW" sz="1800" dirty="0">
                    <a:solidFill>
                      <a:srgbClr val="FFC000"/>
                    </a:solidFill>
                  </a:rPr>
                  <a:t>mean </a:t>
                </a:r>
                <a14:m>
                  <m:oMath xmlns:m="http://schemas.openxmlformats.org/officeDocument/2006/math">
                    <m:r>
                      <a:rPr lang="en-US" altLang="zh-TW" sz="1800" i="1">
                        <a:solidFill>
                          <a:srgbClr val="FFC000"/>
                        </a:solidFill>
                        <a:latin typeface="Cambria Math" panose="02040503050406030204" pitchFamily="18" charset="0"/>
                        <a:ea typeface="Cambria Math" panose="02040503050406030204" pitchFamily="18" charset="0"/>
                      </a:rPr>
                      <m:t>±</m:t>
                    </m:r>
                  </m:oMath>
                </a14:m>
                <a:r>
                  <a:rPr lang="en-US" altLang="zh-TW" sz="1800" dirty="0">
                    <a:solidFill>
                      <a:srgbClr val="FFC000"/>
                    </a:solidFill>
                  </a:rPr>
                  <a:t> standard deviation</a:t>
                </a:r>
                <a:r>
                  <a:rPr lang="en-US" altLang="zh-TW" sz="1800" dirty="0"/>
                  <a:t>.</a:t>
                </a:r>
              </a:p>
              <a:p>
                <a:pPr lvl="2"/>
                <a:endParaRPr lang="en-US" altLang="zh-TW" sz="1800" dirty="0"/>
              </a:p>
              <a:p>
                <a:endParaRPr lang="zh-TW" altLang="en-US" dirty="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blipFill>
                <a:blip r:embed="rId3"/>
                <a:stretch>
                  <a:fillRect l="-1929" t="-4756" r="-1143"/>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a:t>Evaluation issues in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196610" name="Picture 2" descr="C:\Documents and Settings\altit\Desktop\Sonka 4e Jpegs\93607_ch06\Figure 6.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363468"/>
            <a:ext cx="5618301" cy="229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45</a:t>
            </a:fld>
            <a:endParaRPr lang="en-US" dirty="0"/>
          </a:p>
        </p:txBody>
      </p:sp>
      <p:sp>
        <p:nvSpPr>
          <p:cNvPr id="6" name="內容版面配置區 5"/>
          <p:cNvSpPr>
            <a:spLocks noGrp="1"/>
          </p:cNvSpPr>
          <p:nvPr>
            <p:ph idx="1"/>
          </p:nvPr>
        </p:nvSpPr>
        <p:spPr/>
        <p:txBody>
          <a:bodyPr/>
          <a:lstStyle/>
          <a:p>
            <a:r>
              <a:rPr lang="en-US" altLang="zh-TW" sz="2200" dirty="0" smtClean="0">
                <a:solidFill>
                  <a:srgbClr val="FFFF00"/>
                </a:solidFill>
              </a:rPr>
              <a:t>Border </a:t>
            </a:r>
            <a:r>
              <a:rPr lang="en-US" altLang="zh-TW" sz="2200" dirty="0">
                <a:solidFill>
                  <a:srgbClr val="FFFF00"/>
                </a:solidFill>
              </a:rPr>
              <a:t>positioning errors (</a:t>
            </a:r>
            <a:r>
              <a:rPr lang="en-US" altLang="zh-TW" sz="2200" dirty="0" smtClean="0"/>
              <a:t>Methods 3, 4, …)</a:t>
            </a:r>
            <a:endParaRPr lang="en-US" altLang="zh-TW" sz="2200" dirty="0"/>
          </a:p>
          <a:p>
            <a:pPr lvl="1"/>
            <a:r>
              <a:rPr lang="en-US" altLang="zh-TW" sz="1800" dirty="0" smtClean="0">
                <a:solidFill>
                  <a:srgbClr val="FFC000"/>
                </a:solidFill>
              </a:rPr>
              <a:t>Other statistics </a:t>
            </a:r>
            <a:r>
              <a:rPr lang="en-US" altLang="zh-TW" sz="1800" dirty="0" smtClean="0"/>
              <a:t>might assist in assessing different aspects of the segmentation performance.</a:t>
            </a:r>
          </a:p>
          <a:p>
            <a:pPr lvl="2"/>
            <a:r>
              <a:rPr lang="en-US" altLang="zh-TW" sz="1800" dirty="0" smtClean="0"/>
              <a:t>For example, signed and/or unsigned mean border positioning errors, maximum border positioning errors, and/or root-mean-square surface positioning errors are typically computed.</a:t>
            </a:r>
          </a:p>
          <a:p>
            <a:endParaRPr lang="zh-TW" altLang="en-US" dirty="0"/>
          </a:p>
        </p:txBody>
      </p:sp>
      <p:sp>
        <p:nvSpPr>
          <p:cNvPr id="5" name="標題 4"/>
          <p:cNvSpPr>
            <a:spLocks noGrp="1"/>
          </p:cNvSpPr>
          <p:nvPr>
            <p:ph type="title"/>
          </p:nvPr>
        </p:nvSpPr>
        <p:spPr/>
        <p:txBody>
          <a:bodyPr/>
          <a:lstStyle/>
          <a:p>
            <a:r>
              <a:rPr lang="en-US" altLang="zh-TW" dirty="0"/>
              <a:t>Evaluation issues in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Tree>
    <p:extLst>
      <p:ext uri="{BB962C8B-B14F-4D97-AF65-F5344CB8AC3E}">
        <p14:creationId xmlns:p14="http://schemas.microsoft.com/office/powerpoint/2010/main" val="419376796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46</a:t>
            </a:fld>
            <a:endParaRPr lang="en-US" dirty="0"/>
          </a:p>
        </p:txBody>
      </p:sp>
      <mc:AlternateContent xmlns:mc="http://schemas.openxmlformats.org/markup-compatibility/2006" xmlns:a14="http://schemas.microsoft.com/office/drawing/2010/main">
        <mc:Choice Requires="a14">
          <p:sp>
            <p:nvSpPr>
              <p:cNvPr id="6" name="內容版面配置區 5"/>
              <p:cNvSpPr>
                <a:spLocks noGrp="1"/>
              </p:cNvSpPr>
              <p:nvPr>
                <p:ph idx="1"/>
              </p:nvPr>
            </p:nvSpPr>
            <p:spPr/>
            <p:txBody>
              <a:bodyPr>
                <a:normAutofit/>
              </a:bodyPr>
              <a:lstStyle/>
              <a:p>
                <a:r>
                  <a:rPr lang="en-US" altLang="zh-TW" dirty="0" smtClean="0">
                    <a:solidFill>
                      <a:srgbClr val="FFFF00"/>
                    </a:solidFill>
                  </a:rPr>
                  <a:t>Unsupervised evaluation</a:t>
                </a:r>
              </a:p>
              <a:p>
                <a:pPr lvl="1"/>
                <a:r>
                  <a:rPr lang="en-US" altLang="zh-TW" sz="1800" dirty="0" smtClean="0"/>
                  <a:t>Unsupervised approaches quantify quality of image segmentation </a:t>
                </a:r>
                <a:r>
                  <a:rPr lang="en-US" altLang="zh-TW" sz="1800" dirty="0" smtClean="0">
                    <a:solidFill>
                      <a:srgbClr val="FFC000"/>
                    </a:solidFill>
                  </a:rPr>
                  <a:t>without </a:t>
                </a:r>
                <a:r>
                  <a:rPr lang="en-US" altLang="zh-TW" sz="1800" dirty="0" smtClean="0"/>
                  <a:t>knowledge of </a:t>
                </a:r>
                <a:r>
                  <a:rPr lang="en-US" altLang="zh-TW" sz="1800" dirty="0" smtClean="0">
                    <a:solidFill>
                      <a:srgbClr val="FFC000"/>
                    </a:solidFill>
                  </a:rPr>
                  <a:t>ground truth</a:t>
                </a:r>
                <a:r>
                  <a:rPr lang="en-US" altLang="zh-TW" sz="1800" dirty="0" smtClean="0"/>
                  <a:t>.</a:t>
                </a:r>
              </a:p>
              <a:p>
                <a:pPr lvl="1"/>
                <a:r>
                  <a:rPr lang="en-US" altLang="zh-TW" sz="1800" dirty="0" smtClean="0"/>
                  <a:t>Certain assumptions are made about a ‘good segmentation’ and these are either verified or not from the presented data.</a:t>
                </a:r>
              </a:p>
              <a:p>
                <a:pPr lvl="1"/>
                <a:r>
                  <a:rPr lang="en-US" altLang="zh-TW" sz="1800" dirty="0" smtClean="0"/>
                  <a:t>A simple example is </a:t>
                </a:r>
                <a:r>
                  <a:rPr lang="en-US" altLang="zh-TW" sz="1800" dirty="0" smtClean="0">
                    <a:solidFill>
                      <a:srgbClr val="FFC000"/>
                    </a:solidFill>
                  </a:rPr>
                  <a:t>the inter-region dissimilarity criterion</a:t>
                </a:r>
                <a:r>
                  <a:rPr lang="en-US" altLang="zh-TW" sz="1800" dirty="0" smtClean="0"/>
                  <a:t>, which </a:t>
                </a:r>
                <a:r>
                  <a:rPr lang="en-US" altLang="zh-TW" sz="1800" dirty="0" smtClean="0">
                    <a:solidFill>
                      <a:srgbClr val="FFC000"/>
                    </a:solidFill>
                  </a:rPr>
                  <a:t>assumes </a:t>
                </a:r>
                <a:r>
                  <a:rPr lang="en-US" altLang="zh-TW" sz="1800" dirty="0" smtClean="0"/>
                  <a:t>that a good segmentation produces regions of </a:t>
                </a:r>
                <a:r>
                  <a:rPr lang="en-US" altLang="zh-TW" sz="1800" dirty="0" smtClean="0">
                    <a:solidFill>
                      <a:srgbClr val="FFC000"/>
                    </a:solidFill>
                  </a:rPr>
                  <a:t>uniform intensity </a:t>
                </a:r>
                <a:r>
                  <a:rPr lang="en-US" altLang="zh-TW" sz="1800" dirty="0" smtClean="0"/>
                  <a:t>with high contrast along borders.</a:t>
                </a:r>
              </a:p>
              <a:p>
                <a:pPr lvl="1"/>
                <a:r>
                  <a:rPr lang="en-US" altLang="zh-TW" sz="1800" dirty="0" smtClean="0"/>
                  <a:t>If a gray-scale image contains an </a:t>
                </a:r>
                <a:r>
                  <a:rPr lang="en-US" altLang="zh-TW" sz="1800" dirty="0" smtClean="0">
                    <a:solidFill>
                      <a:srgbClr val="FFFF00"/>
                    </a:solidFill>
                  </a:rPr>
                  <a:t>object</a:t>
                </a:r>
                <a:r>
                  <a:rPr lang="en-US" altLang="zh-TW" sz="1800" dirty="0" smtClean="0"/>
                  <a:t> with average intensity level </a:t>
                </a:r>
                <a14:m>
                  <m:oMath xmlns:m="http://schemas.openxmlformats.org/officeDocument/2006/math">
                    <m:sSub>
                      <m:sSubPr>
                        <m:ctrlPr>
                          <a:rPr lang="en-US" altLang="zh-TW" sz="1800" i="1" smtClean="0">
                            <a:solidFill>
                              <a:srgbClr val="FFFF00"/>
                            </a:solidFill>
                            <a:latin typeface="Cambria Math" panose="02040503050406030204" pitchFamily="18" charset="0"/>
                          </a:rPr>
                        </m:ctrlPr>
                      </m:sSubPr>
                      <m:e>
                        <m:r>
                          <a:rPr lang="en-US" altLang="zh-TW" sz="1800" b="0" i="1" smtClean="0">
                            <a:solidFill>
                              <a:srgbClr val="FFFF00"/>
                            </a:solidFill>
                            <a:latin typeface="Cambria Math" panose="02040503050406030204" pitchFamily="18" charset="0"/>
                          </a:rPr>
                          <m:t>𝑓</m:t>
                        </m:r>
                      </m:e>
                      <m:sub>
                        <m:r>
                          <a:rPr lang="en-US" altLang="zh-TW" sz="1800" b="0" i="1" smtClean="0">
                            <a:solidFill>
                              <a:srgbClr val="FFFF00"/>
                            </a:solidFill>
                            <a:latin typeface="Cambria Math" panose="02040503050406030204" pitchFamily="18" charset="0"/>
                          </a:rPr>
                          <m:t>𝑂</m:t>
                        </m:r>
                      </m:sub>
                    </m:sSub>
                  </m:oMath>
                </a14:m>
                <a:r>
                  <a:rPr lang="en-US" altLang="zh-TW" sz="1800" dirty="0" smtClean="0"/>
                  <a:t>, and the average intensity of the local </a:t>
                </a:r>
                <a:r>
                  <a:rPr lang="en-US" altLang="zh-TW" sz="1800" dirty="0" smtClean="0">
                    <a:solidFill>
                      <a:srgbClr val="FFFF00"/>
                    </a:solidFill>
                  </a:rPr>
                  <a:t>background</a:t>
                </a:r>
                <a:r>
                  <a:rPr lang="en-US" altLang="zh-TW" sz="1800" dirty="0" smtClean="0"/>
                  <a:t> is </a:t>
                </a:r>
                <a14:m>
                  <m:oMath xmlns:m="http://schemas.openxmlformats.org/officeDocument/2006/math">
                    <m:sSub>
                      <m:sSubPr>
                        <m:ctrlPr>
                          <a:rPr lang="en-US" altLang="zh-TW" sz="1800" i="1" smtClean="0">
                            <a:solidFill>
                              <a:srgbClr val="FFFF00"/>
                            </a:solidFill>
                            <a:latin typeface="Cambria Math" panose="02040503050406030204" pitchFamily="18" charset="0"/>
                          </a:rPr>
                        </m:ctrlPr>
                      </m:sSubPr>
                      <m:e>
                        <m:r>
                          <a:rPr lang="en-US" altLang="zh-TW" sz="1800" i="1" smtClean="0">
                            <a:solidFill>
                              <a:srgbClr val="FFFF00"/>
                            </a:solidFill>
                            <a:latin typeface="Cambria Math" panose="02040503050406030204" pitchFamily="18" charset="0"/>
                          </a:rPr>
                          <m:t>𝑓</m:t>
                        </m:r>
                      </m:e>
                      <m:sub>
                        <m:r>
                          <a:rPr lang="en-US" altLang="zh-TW" sz="1800" b="0" i="1" smtClean="0">
                            <a:solidFill>
                              <a:srgbClr val="FFFF00"/>
                            </a:solidFill>
                            <a:latin typeface="Cambria Math" panose="02040503050406030204" pitchFamily="18" charset="0"/>
                          </a:rPr>
                          <m:t>𝑏</m:t>
                        </m:r>
                      </m:sub>
                    </m:sSub>
                  </m:oMath>
                </a14:m>
                <a:r>
                  <a:rPr lang="en-US" altLang="zh-TW" sz="1800" dirty="0" smtClean="0"/>
                  <a:t>, the measure </a:t>
                </a:r>
                <a14:m>
                  <m:oMath xmlns:m="http://schemas.openxmlformats.org/officeDocument/2006/math">
                    <m:r>
                      <a:rPr lang="en-US" altLang="zh-TW" sz="1800" b="0" i="1" smtClean="0">
                        <a:latin typeface="Cambria Math" panose="02040503050406030204" pitchFamily="18" charset="0"/>
                      </a:rPr>
                      <m:t>𝑀</m:t>
                    </m:r>
                  </m:oMath>
                </a14:m>
                <a:r>
                  <a:rPr lang="en-US" altLang="zh-TW" sz="1800" dirty="0" smtClean="0"/>
                  <a:t> can be defined as</a:t>
                </a:r>
                <a:endParaRPr lang="en-US" altLang="zh-TW" sz="1800" dirty="0"/>
              </a:p>
              <a:p>
                <a:pPr marL="0" indent="0">
                  <a:buNone/>
                </a:pPr>
                <a14:m>
                  <m:oMathPara xmlns:m="http://schemas.openxmlformats.org/officeDocument/2006/math">
                    <m:oMathParaPr>
                      <m:jc m:val="centerGroup"/>
                    </m:oMathParaPr>
                    <m:oMath xmlns:m="http://schemas.openxmlformats.org/officeDocument/2006/math">
                      <m:r>
                        <a:rPr lang="en-US" altLang="zh-TW" sz="1800" i="1" smtClean="0">
                          <a:solidFill>
                            <a:srgbClr val="FFFF00"/>
                          </a:solidFill>
                          <a:latin typeface="Cambria Math" panose="02040503050406030204" pitchFamily="18" charset="0"/>
                        </a:rPr>
                        <m:t>𝑀</m:t>
                      </m:r>
                      <m:r>
                        <a:rPr lang="en-US" altLang="zh-TW" sz="1800" b="0" i="1" smtClean="0">
                          <a:solidFill>
                            <a:srgbClr val="FFFF00"/>
                          </a:solidFill>
                          <a:latin typeface="Cambria Math" panose="02040503050406030204" pitchFamily="18" charset="0"/>
                        </a:rPr>
                        <m:t>=</m:t>
                      </m:r>
                      <m:f>
                        <m:fPr>
                          <m:ctrlPr>
                            <a:rPr lang="en-US" altLang="zh-TW" sz="1800" b="0" i="1" smtClean="0">
                              <a:solidFill>
                                <a:srgbClr val="FFFF00"/>
                              </a:solidFill>
                              <a:latin typeface="Cambria Math" panose="02040503050406030204" pitchFamily="18" charset="0"/>
                            </a:rPr>
                          </m:ctrlPr>
                        </m:fPr>
                        <m:num>
                          <m:r>
                            <a:rPr lang="en-US" altLang="zh-TW" sz="1800" i="1">
                              <a:solidFill>
                                <a:srgbClr val="FFFF00"/>
                              </a:solidFill>
                              <a:latin typeface="Cambria Math" panose="02040503050406030204" pitchFamily="18" charset="0"/>
                            </a:rPr>
                            <m:t>|</m:t>
                          </m:r>
                          <m:sSub>
                            <m:sSubPr>
                              <m:ctrlPr>
                                <a:rPr lang="en-US" altLang="zh-TW" sz="1800" i="1">
                                  <a:solidFill>
                                    <a:srgbClr val="FFFF00"/>
                                  </a:solidFill>
                                  <a:latin typeface="Cambria Math" panose="02040503050406030204" pitchFamily="18" charset="0"/>
                                </a:rPr>
                              </m:ctrlPr>
                            </m:sSubPr>
                            <m:e>
                              <m:r>
                                <a:rPr lang="en-US" altLang="zh-TW" sz="1800" i="1">
                                  <a:solidFill>
                                    <a:srgbClr val="FFFF00"/>
                                  </a:solidFill>
                                  <a:latin typeface="Cambria Math" panose="02040503050406030204" pitchFamily="18" charset="0"/>
                                </a:rPr>
                                <m:t>𝑓</m:t>
                              </m:r>
                            </m:e>
                            <m:sub>
                              <m:r>
                                <a:rPr lang="en-US" altLang="zh-TW" sz="1800" b="0" i="1" smtClean="0">
                                  <a:solidFill>
                                    <a:srgbClr val="FFFF00"/>
                                  </a:solidFill>
                                  <a:latin typeface="Cambria Math" panose="02040503050406030204" pitchFamily="18" charset="0"/>
                                </a:rPr>
                                <m:t>𝑂</m:t>
                              </m:r>
                            </m:sub>
                          </m:sSub>
                          <m:r>
                            <a:rPr lang="en-US" altLang="zh-TW" sz="1800" i="1">
                              <a:solidFill>
                                <a:srgbClr val="FFFF00"/>
                              </a:solidFill>
                              <a:latin typeface="Cambria Math" panose="02040503050406030204" pitchFamily="18" charset="0"/>
                            </a:rPr>
                            <m:t>−</m:t>
                          </m:r>
                          <m:sSub>
                            <m:sSubPr>
                              <m:ctrlPr>
                                <a:rPr lang="en-US" altLang="zh-TW" sz="1800" i="1">
                                  <a:solidFill>
                                    <a:srgbClr val="FFFF00"/>
                                  </a:solidFill>
                                  <a:latin typeface="Cambria Math" panose="02040503050406030204" pitchFamily="18" charset="0"/>
                                </a:rPr>
                              </m:ctrlPr>
                            </m:sSubPr>
                            <m:e>
                              <m:r>
                                <a:rPr lang="en-US" altLang="zh-TW" sz="1800" i="1">
                                  <a:solidFill>
                                    <a:srgbClr val="FFFF00"/>
                                  </a:solidFill>
                                  <a:latin typeface="Cambria Math" panose="02040503050406030204" pitchFamily="18" charset="0"/>
                                </a:rPr>
                                <m:t>𝑓</m:t>
                              </m:r>
                            </m:e>
                            <m:sub>
                              <m:r>
                                <a:rPr lang="en-US" altLang="zh-TW" sz="1800" i="1">
                                  <a:solidFill>
                                    <a:srgbClr val="FFFF00"/>
                                  </a:solidFill>
                                  <a:latin typeface="Cambria Math" panose="02040503050406030204" pitchFamily="18" charset="0"/>
                                </a:rPr>
                                <m:t>𝑏</m:t>
                              </m:r>
                            </m:sub>
                          </m:sSub>
                          <m:r>
                            <a:rPr lang="en-US" altLang="zh-TW" sz="1800" i="1">
                              <a:solidFill>
                                <a:srgbClr val="FFFF00"/>
                              </a:solidFill>
                              <a:latin typeface="Cambria Math" panose="02040503050406030204" pitchFamily="18" charset="0"/>
                            </a:rPr>
                            <m:t>|</m:t>
                          </m:r>
                        </m:num>
                        <m:den>
                          <m:sSub>
                            <m:sSubPr>
                              <m:ctrlPr>
                                <a:rPr lang="en-US" altLang="zh-TW" sz="1800" i="1">
                                  <a:solidFill>
                                    <a:srgbClr val="FFFF00"/>
                                  </a:solidFill>
                                  <a:latin typeface="Cambria Math" panose="02040503050406030204" pitchFamily="18" charset="0"/>
                                </a:rPr>
                              </m:ctrlPr>
                            </m:sSubPr>
                            <m:e>
                              <m:r>
                                <a:rPr lang="en-US" altLang="zh-TW" sz="1800" i="1">
                                  <a:solidFill>
                                    <a:srgbClr val="FFFF00"/>
                                  </a:solidFill>
                                  <a:latin typeface="Cambria Math" panose="02040503050406030204" pitchFamily="18" charset="0"/>
                                </a:rPr>
                                <m:t>𝑓</m:t>
                              </m:r>
                            </m:e>
                            <m:sub>
                              <m:r>
                                <a:rPr lang="en-US" altLang="zh-TW" sz="1800" b="0" i="1" smtClean="0">
                                  <a:solidFill>
                                    <a:srgbClr val="FFFF00"/>
                                  </a:solidFill>
                                  <a:latin typeface="Cambria Math" panose="02040503050406030204" pitchFamily="18" charset="0"/>
                                </a:rPr>
                                <m:t>𝑂</m:t>
                              </m:r>
                            </m:sub>
                          </m:sSub>
                          <m:r>
                            <a:rPr lang="en-US" altLang="zh-TW" sz="1800" i="1" smtClean="0">
                              <a:solidFill>
                                <a:srgbClr val="FFFF00"/>
                              </a:solidFill>
                              <a:latin typeface="Cambria Math" panose="02040503050406030204" pitchFamily="18" charset="0"/>
                            </a:rPr>
                            <m:t>+</m:t>
                          </m:r>
                          <m:sSub>
                            <m:sSubPr>
                              <m:ctrlPr>
                                <a:rPr lang="en-US" altLang="zh-TW" sz="1800" i="1">
                                  <a:solidFill>
                                    <a:srgbClr val="FFFF00"/>
                                  </a:solidFill>
                                  <a:latin typeface="Cambria Math" panose="02040503050406030204" pitchFamily="18" charset="0"/>
                                </a:rPr>
                              </m:ctrlPr>
                            </m:sSubPr>
                            <m:e>
                              <m:r>
                                <a:rPr lang="en-US" altLang="zh-TW" sz="1800" i="1">
                                  <a:solidFill>
                                    <a:srgbClr val="FFFF00"/>
                                  </a:solidFill>
                                  <a:latin typeface="Cambria Math" panose="02040503050406030204" pitchFamily="18" charset="0"/>
                                </a:rPr>
                                <m:t>𝑓</m:t>
                              </m:r>
                            </m:e>
                            <m:sub>
                              <m:r>
                                <a:rPr lang="en-US" altLang="zh-TW" sz="1800" i="1">
                                  <a:solidFill>
                                    <a:srgbClr val="FFFF00"/>
                                  </a:solidFill>
                                  <a:latin typeface="Cambria Math" panose="02040503050406030204" pitchFamily="18" charset="0"/>
                                </a:rPr>
                                <m:t>𝑏</m:t>
                              </m:r>
                            </m:sub>
                          </m:sSub>
                        </m:den>
                      </m:f>
                    </m:oMath>
                  </m:oMathPara>
                </a14:m>
                <a:endParaRPr lang="zh-TW" altLang="en-US" dirty="0"/>
              </a:p>
            </p:txBody>
          </p:sp>
        </mc:Choice>
        <mc:Fallback xmlns="">
          <p:sp>
            <p:nvSpPr>
              <p:cNvPr id="6" name="內容版面配置區 5"/>
              <p:cNvSpPr>
                <a:spLocks noGrp="1" noRot="1" noChangeAspect="1" noMove="1" noResize="1" noEditPoints="1" noAdjustHandles="1" noChangeArrowheads="1" noChangeShapeType="1" noTextEdit="1"/>
              </p:cNvSpPr>
              <p:nvPr>
                <p:ph idx="1"/>
              </p:nvPr>
            </p:nvSpPr>
            <p:spPr>
              <a:blipFill>
                <a:blip r:embed="rId3"/>
                <a:stretch>
                  <a:fillRect l="-2214" t="-5284" r="-1429"/>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a:t>Evaluation issues in segmentation</a:t>
            </a:r>
            <a:endParaRPr lang="zh-TW" altLang="en-US" dirty="0"/>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5</a:t>
            </a:fld>
            <a:endParaRPr 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381000" y="5333999"/>
                <a:ext cx="8534400" cy="960072"/>
              </a:xfrm>
            </p:spPr>
            <p:txBody>
              <a:bodyPr>
                <a:noAutofit/>
              </a:bodyPr>
              <a:lstStyle/>
              <a:p>
                <a:r>
                  <a:rPr lang="en-US" altLang="zh-TW" sz="2000" dirty="0" smtClean="0"/>
                  <a:t>If we are looking </a:t>
                </a:r>
                <a:r>
                  <a:rPr lang="en-US" altLang="zh-TW" sz="2000" dirty="0" smtClean="0">
                    <a:solidFill>
                      <a:srgbClr val="FFC000"/>
                    </a:solidFill>
                  </a:rPr>
                  <a:t>for circles</a:t>
                </a:r>
                <a:r>
                  <a:rPr lang="en-US" altLang="zh-TW" sz="2000" dirty="0" smtClean="0"/>
                  <a:t>, the analytic expression </a:t>
                </a:r>
                <a14:m>
                  <m:oMath xmlns:m="http://schemas.openxmlformats.org/officeDocument/2006/math">
                    <m:r>
                      <a:rPr lang="en-US" altLang="zh-TW" sz="2000" i="1">
                        <a:latin typeface="Cambria Math" panose="02040503050406030204" pitchFamily="18" charset="0"/>
                      </a:rPr>
                      <m:t>𝑓</m:t>
                    </m:r>
                    <m:d>
                      <m:dPr>
                        <m:ctrlPr>
                          <a:rPr lang="en-US" altLang="zh-TW" sz="2000" i="1">
                            <a:latin typeface="Cambria Math" panose="02040503050406030204" pitchFamily="18" charset="0"/>
                          </a:rPr>
                        </m:ctrlPr>
                      </m:dPr>
                      <m:e>
                        <m:r>
                          <a:rPr lang="en-US" altLang="zh-TW" sz="2000" b="1">
                            <a:latin typeface="Cambria Math" panose="02040503050406030204" pitchFamily="18" charset="0"/>
                          </a:rPr>
                          <m:t>𝐱</m:t>
                        </m:r>
                        <m:r>
                          <a:rPr lang="en-US" altLang="zh-TW" sz="2000" i="1">
                            <a:latin typeface="Cambria Math" panose="02040503050406030204" pitchFamily="18" charset="0"/>
                          </a:rPr>
                          <m:t>,</m:t>
                        </m:r>
                        <m:r>
                          <a:rPr lang="en-US" altLang="zh-TW" sz="2000" b="1">
                            <a:latin typeface="Cambria Math" panose="02040503050406030204" pitchFamily="18" charset="0"/>
                          </a:rPr>
                          <m:t>𝐚</m:t>
                        </m:r>
                      </m:e>
                    </m:d>
                  </m:oMath>
                </a14:m>
                <a:r>
                  <a:rPr lang="en-US" altLang="zh-TW" sz="2000" dirty="0" smtClean="0"/>
                  <a:t> of the desired curve is </a:t>
                </a:r>
                <a14:m>
                  <m:oMath xmlns:m="http://schemas.openxmlformats.org/officeDocument/2006/math">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𝑥</m:t>
                            </m:r>
                          </m:e>
                          <m:sub>
                            <m:r>
                              <a:rPr lang="en-US" altLang="zh-TW" sz="2000" b="0" i="1" smtClean="0">
                                <a:latin typeface="Cambria Math" panose="02040503050406030204" pitchFamily="18" charset="0"/>
                              </a:rPr>
                              <m:t>1</m:t>
                            </m:r>
                          </m:sub>
                        </m:sSub>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𝑎</m:t>
                        </m:r>
                        <m:r>
                          <a:rPr lang="en-US" altLang="zh-TW" sz="2000" b="0" i="1" smtClean="0">
                            <a:latin typeface="Cambria Math" panose="02040503050406030204" pitchFamily="18" charset="0"/>
                          </a:rPr>
                          <m:t>)</m:t>
                        </m:r>
                      </m:e>
                      <m:sup>
                        <m:r>
                          <a:rPr lang="en-US" altLang="zh-TW" sz="2000" b="0" i="1" smtClean="0">
                            <a:latin typeface="Cambria Math" panose="02040503050406030204" pitchFamily="18" charset="0"/>
                          </a:rPr>
                          <m:t>2</m:t>
                        </m:r>
                      </m:sup>
                    </m:sSup>
                    <m:r>
                      <a:rPr lang="en-US" altLang="zh-TW" sz="2000" b="0" i="1" smtClean="0">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b="0" i="1" smtClean="0">
                                <a:latin typeface="Cambria Math" panose="02040503050406030204" pitchFamily="18" charset="0"/>
                              </a:rPr>
                              <m:t>2</m:t>
                            </m:r>
                          </m:sub>
                        </m:sSub>
                        <m:r>
                          <a:rPr lang="en-US" altLang="zh-TW" sz="2000" i="1">
                            <a:latin typeface="Cambria Math" panose="02040503050406030204" pitchFamily="18" charset="0"/>
                          </a:rPr>
                          <m:t>−</m:t>
                        </m:r>
                        <m:r>
                          <a:rPr lang="en-US" altLang="zh-TW" sz="2000" b="0" i="1" smtClean="0">
                            <a:latin typeface="Cambria Math" panose="02040503050406030204" pitchFamily="18" charset="0"/>
                          </a:rPr>
                          <m:t>𝑏</m:t>
                        </m:r>
                        <m:r>
                          <a:rPr lang="en-US" altLang="zh-TW" sz="2000" i="1">
                            <a:latin typeface="Cambria Math" panose="02040503050406030204" pitchFamily="18" charset="0"/>
                          </a:rPr>
                          <m:t>)</m:t>
                        </m:r>
                      </m:e>
                      <m:sup>
                        <m:r>
                          <a:rPr lang="en-US" altLang="zh-TW" sz="2000" i="1">
                            <a:latin typeface="Cambria Math" panose="02040503050406030204" pitchFamily="18" charset="0"/>
                          </a:rPr>
                          <m:t>2</m:t>
                        </m:r>
                      </m:sup>
                    </m:sSup>
                    <m:r>
                      <a:rPr lang="en-US" altLang="zh-TW" sz="2000" i="1">
                        <a:latin typeface="Cambria Math" panose="02040503050406030204" pitchFamily="18" charset="0"/>
                      </a:rPr>
                      <m:t>=</m:t>
                    </m:r>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𝑟</m:t>
                        </m:r>
                      </m:e>
                      <m:sup>
                        <m:r>
                          <a:rPr lang="en-US" altLang="zh-TW" sz="2000" b="0" i="1" smtClean="0">
                            <a:latin typeface="Cambria Math" panose="02040503050406030204" pitchFamily="18" charset="0"/>
                          </a:rPr>
                          <m:t>2</m:t>
                        </m:r>
                      </m:sup>
                    </m:sSup>
                  </m:oMath>
                </a14:m>
                <a:r>
                  <a:rPr lang="en-US" altLang="zh-TW" sz="2000" dirty="0" smtClean="0"/>
                  <a:t>, where the circle has center </a:t>
                </a:r>
                <a14:m>
                  <m:oMath xmlns:m="http://schemas.openxmlformats.org/officeDocument/2006/math">
                    <m:d>
                      <m:dPr>
                        <m:ctrlPr>
                          <a:rPr lang="en-US" altLang="zh-TW" sz="2000" b="0" i="1" smtClean="0">
                            <a:latin typeface="Cambria Math" panose="02040503050406030204" pitchFamily="18" charset="0"/>
                          </a:rPr>
                        </m:ctrlPr>
                      </m:dPr>
                      <m:e>
                        <m:r>
                          <a:rPr lang="en-US" altLang="zh-TW" sz="2000" b="0" i="1" smtClean="0">
                            <a:latin typeface="Cambria Math" panose="02040503050406030204" pitchFamily="18" charset="0"/>
                          </a:rPr>
                          <m:t>𝑎</m:t>
                        </m:r>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𝑏</m:t>
                        </m:r>
                      </m:e>
                    </m:d>
                  </m:oMath>
                </a14:m>
                <a:r>
                  <a:rPr lang="en-US" altLang="zh-TW" sz="2000" dirty="0" smtClean="0"/>
                  <a:t> and radius</a:t>
                </a:r>
                <a:r>
                  <a:rPr lang="en-US" altLang="zh-TW" sz="2000" dirty="0"/>
                  <a:t> </a:t>
                </a:r>
                <a14:m>
                  <m:oMath xmlns:m="http://schemas.openxmlformats.org/officeDocument/2006/math">
                    <m:r>
                      <a:rPr lang="en-US" altLang="zh-TW" sz="2000" i="1">
                        <a:latin typeface="Cambria Math" panose="02040503050406030204" pitchFamily="18" charset="0"/>
                      </a:rPr>
                      <m:t>𝑟</m:t>
                    </m:r>
                  </m:oMath>
                </a14:m>
                <a:r>
                  <a:rPr lang="en-US" altLang="zh-TW" sz="2000" dirty="0" smtClean="0"/>
                  <a:t>. (a 3D parameter space)</a:t>
                </a:r>
                <a:endParaRPr lang="zh-TW" altLang="en-US" sz="2000"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381000" y="5333999"/>
                <a:ext cx="8534400" cy="960072"/>
              </a:xfrm>
              <a:blipFill>
                <a:blip r:embed="rId2"/>
                <a:stretch>
                  <a:fillRect l="-1714" t="-21656" r="-286" b="-19745"/>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a:t>Hough transforms</a:t>
            </a:r>
            <a:endParaRPr lang="zh-TW" altLang="en-US" dirty="0"/>
          </a:p>
        </p:txBody>
      </p:sp>
      <mc:AlternateContent xmlns:mc="http://schemas.openxmlformats.org/markup-compatibility/2006" xmlns:a14="http://schemas.microsoft.com/office/drawing/2010/main">
        <mc:Choice Requires="a14">
          <p:sp>
            <p:nvSpPr>
              <p:cNvPr id="6" name="內容版面配置區 5"/>
              <p:cNvSpPr txBox="1">
                <a:spLocks/>
              </p:cNvSpPr>
              <p:nvPr/>
            </p:nvSpPr>
            <p:spPr>
              <a:xfrm>
                <a:off x="381000" y="1524000"/>
                <a:ext cx="8534400" cy="3703271"/>
              </a:xfrm>
              <a:prstGeom prst="rect">
                <a:avLst/>
              </a:prstGeom>
              <a:solidFill>
                <a:schemeClr val="tx2"/>
              </a:solidFill>
            </p:spPr>
            <p:txBody>
              <a:bodyPr vert="horz" lIns="91440" tIns="45720" rIns="91440" bIns="45720" rtlCol="0" anchor="t" anchorCtr="0">
                <a:normAutofit/>
              </a:bodyPr>
              <a:lstStyle>
                <a:lvl1pPr marL="265113" indent="-265113" algn="l" defTabSz="914400" rtl="0" eaLnBrk="1" latinLnBrk="0" hangingPunct="1">
                  <a:spcBef>
                    <a:spcPct val="20000"/>
                  </a:spcBef>
                  <a:spcAft>
                    <a:spcPts val="600"/>
                  </a:spcAft>
                  <a:buSzPct val="160000"/>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1pPr>
                <a:lvl2pPr marL="623888" indent="-258763"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2pPr>
                <a:lvl3pPr marL="982663" indent="-206375" algn="l" defTabSz="914400" rtl="0" eaLnBrk="1" latinLnBrk="0" hangingPunct="1">
                  <a:spcBef>
                    <a:spcPct val="20000"/>
                  </a:spcBef>
                  <a:spcAft>
                    <a:spcPts val="600"/>
                  </a:spcAft>
                  <a:buSzPct val="160000"/>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255713" indent="-158750"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520825" indent="-149225" algn="l" defTabSz="914400" rtl="0" eaLnBrk="1" latinLnBrk="0" hangingPunct="1">
                  <a:spcBef>
                    <a:spcPct val="20000"/>
                  </a:spcBef>
                  <a:spcAft>
                    <a:spcPts val="600"/>
                  </a:spcAft>
                  <a:buSzPct val="160000"/>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2000" kern="1200">
                    <a:solidFill>
                      <a:schemeClr val="tx1"/>
                    </a:solidFill>
                    <a:effectLst>
                      <a:outerShdw blurRad="38100" dist="38100" dir="2700000" algn="ctr" rotWithShape="0">
                        <a:srgbClr val="000000">
                          <a:alpha val="43000"/>
                        </a:srgbClr>
                      </a:outerShdw>
                    </a:effectLst>
                    <a:latin typeface="+mn-lt"/>
                    <a:ea typeface="+mn-ea"/>
                    <a:cs typeface="+mn-cs"/>
                  </a:defRPr>
                </a:lvl9pPr>
              </a:lstStyle>
              <a:p>
                <a:pPr marL="0" indent="0">
                  <a:buFont typeface="Arial" panose="020B0604020202020204" pitchFamily="34" charset="0"/>
                  <a:buNone/>
                </a:pPr>
                <a:r>
                  <a:rPr lang="en-US" altLang="zh-TW" sz="2000" dirty="0" smtClean="0">
                    <a:solidFill>
                      <a:srgbClr val="7030A0"/>
                    </a:solidFill>
                    <a:effectLst/>
                  </a:rPr>
                  <a:t>Algorithm 6.13 Curve detection using the Hough transform </a:t>
                </a:r>
              </a:p>
              <a:p>
                <a:pPr>
                  <a:buFont typeface="Arial" panose="020B0604020202020204" pitchFamily="34" charset="0"/>
                  <a:buNone/>
                </a:pPr>
                <a:r>
                  <a:rPr lang="en-US" altLang="zh-TW" sz="1800" dirty="0" smtClean="0">
                    <a:solidFill>
                      <a:srgbClr val="7030A0"/>
                    </a:solidFill>
                    <a:effectLst/>
                  </a:rPr>
                  <a:t>1. Quantize parameter space within the limits of parameters </a:t>
                </a:r>
                <a14:m>
                  <m:oMath xmlns:m="http://schemas.openxmlformats.org/officeDocument/2006/math">
                    <m:r>
                      <a:rPr lang="en-US" altLang="zh-TW" sz="1800" b="1" i="0" smtClean="0">
                        <a:solidFill>
                          <a:srgbClr val="7030A0"/>
                        </a:solidFill>
                        <a:effectLst/>
                        <a:latin typeface="Cambria Math" panose="02040503050406030204" pitchFamily="18" charset="0"/>
                      </a:rPr>
                      <m:t>𝐚</m:t>
                    </m:r>
                  </m:oMath>
                </a14:m>
                <a:r>
                  <a:rPr lang="en-US" altLang="zh-TW" sz="1800" dirty="0" smtClean="0">
                    <a:solidFill>
                      <a:srgbClr val="7030A0"/>
                    </a:solidFill>
                    <a:effectLst/>
                  </a:rPr>
                  <a:t>.</a:t>
                </a:r>
              </a:p>
              <a:p>
                <a:pPr>
                  <a:buNone/>
                </a:pPr>
                <a:r>
                  <a:rPr lang="en-US" altLang="zh-TW" sz="1800" dirty="0" smtClean="0">
                    <a:solidFill>
                      <a:srgbClr val="7030A0"/>
                    </a:solidFill>
                    <a:effectLst/>
                  </a:rPr>
                  <a:t>2. Form an </a:t>
                </a:r>
                <a14:m>
                  <m:oMath xmlns:m="http://schemas.openxmlformats.org/officeDocument/2006/math">
                    <m:r>
                      <a:rPr lang="en-US" altLang="zh-TW" sz="1800" b="0" i="1" smtClean="0">
                        <a:solidFill>
                          <a:srgbClr val="7030A0"/>
                        </a:solidFill>
                        <a:effectLst/>
                        <a:latin typeface="Cambria Math" panose="02040503050406030204" pitchFamily="18" charset="0"/>
                        <a:ea typeface="Cambria Math" panose="02040503050406030204" pitchFamily="18" charset="0"/>
                      </a:rPr>
                      <m:t>𝑛</m:t>
                    </m:r>
                  </m:oMath>
                </a14:m>
                <a:r>
                  <a:rPr lang="en-US" altLang="zh-TW" sz="1800" dirty="0" smtClean="0">
                    <a:solidFill>
                      <a:srgbClr val="7030A0"/>
                    </a:solidFill>
                    <a:effectLst/>
                  </a:rPr>
                  <a:t>-dimensional accumulator array </a:t>
                </a:r>
                <a14:m>
                  <m:oMath xmlns:m="http://schemas.openxmlformats.org/officeDocument/2006/math">
                    <m:r>
                      <a:rPr lang="en-US" altLang="zh-TW" sz="1800" i="1">
                        <a:solidFill>
                          <a:srgbClr val="7030A0"/>
                        </a:solidFill>
                        <a:effectLst/>
                        <a:latin typeface="Cambria Math" panose="02040503050406030204" pitchFamily="18" charset="0"/>
                      </a:rPr>
                      <m:t>𝐴</m:t>
                    </m:r>
                    <m:r>
                      <a:rPr lang="en-US" altLang="zh-TW" sz="1800" b="1">
                        <a:solidFill>
                          <a:srgbClr val="7030A0"/>
                        </a:solidFill>
                        <a:effectLst/>
                        <a:latin typeface="Cambria Math" panose="02040503050406030204" pitchFamily="18" charset="0"/>
                      </a:rPr>
                      <m:t>(</m:t>
                    </m:r>
                    <m:r>
                      <a:rPr lang="en-US" altLang="zh-TW" sz="1800" b="1">
                        <a:solidFill>
                          <a:srgbClr val="7030A0"/>
                        </a:solidFill>
                        <a:effectLst/>
                        <a:latin typeface="Cambria Math" panose="02040503050406030204" pitchFamily="18" charset="0"/>
                      </a:rPr>
                      <m:t>𝐚</m:t>
                    </m:r>
                    <m:r>
                      <a:rPr lang="en-US" altLang="zh-TW" sz="1800" i="1" smtClean="0">
                        <a:solidFill>
                          <a:srgbClr val="7030A0"/>
                        </a:solidFill>
                        <a:effectLst/>
                        <a:latin typeface="Cambria Math" panose="02040503050406030204" pitchFamily="18" charset="0"/>
                      </a:rPr>
                      <m:t>)</m:t>
                    </m:r>
                  </m:oMath>
                </a14:m>
                <a:r>
                  <a:rPr lang="en-US" altLang="zh-TW" sz="1800" dirty="0" smtClean="0">
                    <a:solidFill>
                      <a:srgbClr val="7030A0"/>
                    </a:solidFill>
                    <a:effectLst/>
                  </a:rPr>
                  <a:t> with structure matching the quantization of parameter space; set all elements to zero. </a:t>
                </a:r>
              </a:p>
              <a:p>
                <a:pPr>
                  <a:buNone/>
                </a:pPr>
                <a:r>
                  <a:rPr lang="en-US" altLang="zh-TW" sz="1800" dirty="0" smtClean="0">
                    <a:solidFill>
                      <a:srgbClr val="7030A0"/>
                    </a:solidFill>
                    <a:effectLst/>
                  </a:rPr>
                  <a:t>3. For each image point </a:t>
                </a:r>
                <a14:m>
                  <m:oMath xmlns:m="http://schemas.openxmlformats.org/officeDocument/2006/math">
                    <m:r>
                      <a:rPr lang="en-US" altLang="zh-TW" sz="1800" b="0" i="0" smtClean="0">
                        <a:solidFill>
                          <a:srgbClr val="7030A0"/>
                        </a:solidFill>
                        <a:effectLst/>
                        <a:latin typeface="Cambria Math" panose="02040503050406030204" pitchFamily="18" charset="0"/>
                      </a:rPr>
                      <m:t>(</m:t>
                    </m:r>
                    <m:sSub>
                      <m:sSubPr>
                        <m:ctrlPr>
                          <a:rPr lang="en-US" altLang="zh-TW" sz="1800" i="1" smtClean="0">
                            <a:solidFill>
                              <a:srgbClr val="7030A0"/>
                            </a:solidFill>
                            <a:effectLst/>
                            <a:latin typeface="Cambria Math" panose="02040503050406030204" pitchFamily="18" charset="0"/>
                          </a:rPr>
                        </m:ctrlPr>
                      </m:sSubPr>
                      <m:e>
                        <m:r>
                          <a:rPr lang="en-US" altLang="zh-TW" sz="1800" b="0" i="1" smtClean="0">
                            <a:solidFill>
                              <a:srgbClr val="7030A0"/>
                            </a:solidFill>
                            <a:effectLst/>
                            <a:latin typeface="Cambria Math" panose="02040503050406030204" pitchFamily="18" charset="0"/>
                          </a:rPr>
                          <m:t>𝑥</m:t>
                        </m:r>
                      </m:e>
                      <m:sub>
                        <m:r>
                          <a:rPr lang="en-US" altLang="zh-TW" sz="1800" b="0" i="1" smtClean="0">
                            <a:solidFill>
                              <a:srgbClr val="7030A0"/>
                            </a:solidFill>
                            <a:effectLst/>
                            <a:latin typeface="Cambria Math" panose="02040503050406030204" pitchFamily="18" charset="0"/>
                          </a:rPr>
                          <m:t>1</m:t>
                        </m:r>
                      </m:sub>
                    </m:sSub>
                    <m:r>
                      <a:rPr lang="en-US" altLang="zh-TW" sz="1800" b="0" i="1" smtClean="0">
                        <a:solidFill>
                          <a:srgbClr val="7030A0"/>
                        </a:solidFill>
                        <a:effectLst/>
                        <a:latin typeface="Cambria Math" panose="02040503050406030204" pitchFamily="18" charset="0"/>
                      </a:rPr>
                      <m:t>,</m:t>
                    </m:r>
                    <m:sSub>
                      <m:sSubPr>
                        <m:ctrlPr>
                          <a:rPr lang="en-US" altLang="zh-TW" sz="1800" i="1" smtClean="0">
                            <a:solidFill>
                              <a:srgbClr val="7030A0"/>
                            </a:solidFill>
                            <a:effectLst/>
                            <a:latin typeface="Cambria Math" panose="02040503050406030204" pitchFamily="18" charset="0"/>
                          </a:rPr>
                        </m:ctrlPr>
                      </m:sSubPr>
                      <m:e>
                        <m:r>
                          <a:rPr lang="en-US" altLang="zh-TW" sz="1800" b="0" i="1" smtClean="0">
                            <a:solidFill>
                              <a:srgbClr val="7030A0"/>
                            </a:solidFill>
                            <a:effectLst/>
                            <a:latin typeface="Cambria Math" panose="02040503050406030204" pitchFamily="18" charset="0"/>
                          </a:rPr>
                          <m:t>𝑥</m:t>
                        </m:r>
                      </m:e>
                      <m:sub>
                        <m:r>
                          <a:rPr lang="en-US" altLang="zh-TW" sz="1800" b="0" i="1" smtClean="0">
                            <a:solidFill>
                              <a:srgbClr val="7030A0"/>
                            </a:solidFill>
                            <a:effectLst/>
                            <a:latin typeface="Cambria Math" panose="02040503050406030204" pitchFamily="18" charset="0"/>
                          </a:rPr>
                          <m:t>2</m:t>
                        </m:r>
                      </m:sub>
                    </m:sSub>
                    <m:r>
                      <a:rPr lang="en-US" altLang="zh-TW" sz="1800" b="1" i="1" smtClean="0">
                        <a:solidFill>
                          <a:srgbClr val="7030A0"/>
                        </a:solidFill>
                        <a:effectLst/>
                        <a:latin typeface="Cambria Math" panose="02040503050406030204" pitchFamily="18" charset="0"/>
                      </a:rPr>
                      <m:t>)</m:t>
                    </m:r>
                  </m:oMath>
                </a14:m>
                <a:r>
                  <a:rPr lang="en-US" altLang="zh-TW" sz="1800" dirty="0" smtClean="0">
                    <a:solidFill>
                      <a:srgbClr val="7030A0"/>
                    </a:solidFill>
                    <a:effectLst/>
                  </a:rPr>
                  <a:t> in the appropriately </a:t>
                </a:r>
                <a:r>
                  <a:rPr lang="en-US" altLang="zh-TW" sz="1800" dirty="0" err="1" smtClean="0">
                    <a:solidFill>
                      <a:srgbClr val="7030A0"/>
                    </a:solidFill>
                    <a:effectLst/>
                  </a:rPr>
                  <a:t>thresholded</a:t>
                </a:r>
                <a:r>
                  <a:rPr lang="en-US" altLang="zh-TW" sz="1800" dirty="0" smtClean="0">
                    <a:solidFill>
                      <a:srgbClr val="7030A0"/>
                    </a:solidFill>
                    <a:effectLst/>
                  </a:rPr>
                  <a:t> gradient image, increase all accumulator cells </a:t>
                </a:r>
                <a14:m>
                  <m:oMath xmlns:m="http://schemas.openxmlformats.org/officeDocument/2006/math">
                    <m:r>
                      <a:rPr lang="en-US" altLang="zh-TW" sz="1800" i="1">
                        <a:solidFill>
                          <a:srgbClr val="7030A0"/>
                        </a:solidFill>
                        <a:effectLst/>
                        <a:latin typeface="Cambria Math" panose="02040503050406030204" pitchFamily="18" charset="0"/>
                      </a:rPr>
                      <m:t>𝐴</m:t>
                    </m:r>
                    <m:r>
                      <a:rPr lang="en-US" altLang="zh-TW" sz="1800" b="1">
                        <a:solidFill>
                          <a:srgbClr val="7030A0"/>
                        </a:solidFill>
                        <a:effectLst/>
                        <a:latin typeface="Cambria Math" panose="02040503050406030204" pitchFamily="18" charset="0"/>
                      </a:rPr>
                      <m:t>(</m:t>
                    </m:r>
                    <m:r>
                      <a:rPr lang="en-US" altLang="zh-TW" sz="1800" b="1">
                        <a:solidFill>
                          <a:srgbClr val="7030A0"/>
                        </a:solidFill>
                        <a:effectLst/>
                        <a:latin typeface="Cambria Math" panose="02040503050406030204" pitchFamily="18" charset="0"/>
                      </a:rPr>
                      <m:t>𝐚</m:t>
                    </m:r>
                    <m:r>
                      <a:rPr lang="en-US" altLang="zh-TW" sz="1800" i="1">
                        <a:solidFill>
                          <a:srgbClr val="7030A0"/>
                        </a:solidFill>
                        <a:effectLst/>
                        <a:latin typeface="Cambria Math" panose="02040503050406030204" pitchFamily="18" charset="0"/>
                      </a:rPr>
                      <m:t>)</m:t>
                    </m:r>
                  </m:oMath>
                </a14:m>
                <a:r>
                  <a:rPr lang="en-US" altLang="zh-TW" sz="1800" dirty="0">
                    <a:solidFill>
                      <a:srgbClr val="7030A0"/>
                    </a:solidFill>
                    <a:effectLst/>
                  </a:rPr>
                  <a:t> </a:t>
                </a:r>
                <a:r>
                  <a:rPr lang="en-US" altLang="zh-TW" sz="1800" dirty="0" smtClean="0">
                    <a:solidFill>
                      <a:srgbClr val="7030A0"/>
                    </a:solidFill>
                    <a:effectLst/>
                  </a:rPr>
                  <a:t>if </a:t>
                </a:r>
                <a14:m>
                  <m:oMath xmlns:m="http://schemas.openxmlformats.org/officeDocument/2006/math">
                    <m:r>
                      <a:rPr lang="en-US" altLang="zh-TW" sz="1800" b="0" i="1" smtClean="0">
                        <a:solidFill>
                          <a:srgbClr val="7030A0"/>
                        </a:solidFill>
                        <a:effectLst/>
                        <a:latin typeface="Cambria Math" panose="02040503050406030204" pitchFamily="18" charset="0"/>
                      </a:rPr>
                      <m:t>𝑓</m:t>
                    </m:r>
                    <m:d>
                      <m:dPr>
                        <m:ctrlPr>
                          <a:rPr lang="en-US" altLang="zh-TW" sz="1800" b="1" i="1">
                            <a:solidFill>
                              <a:srgbClr val="7030A0"/>
                            </a:solidFill>
                            <a:effectLst/>
                            <a:latin typeface="Cambria Math" panose="02040503050406030204" pitchFamily="18" charset="0"/>
                          </a:rPr>
                        </m:ctrlPr>
                      </m:dPr>
                      <m:e>
                        <m:r>
                          <a:rPr lang="en-US" altLang="zh-TW" sz="1800" b="1" i="0" smtClean="0">
                            <a:solidFill>
                              <a:srgbClr val="7030A0"/>
                            </a:solidFill>
                            <a:effectLst/>
                            <a:latin typeface="Cambria Math" panose="02040503050406030204" pitchFamily="18" charset="0"/>
                          </a:rPr>
                          <m:t>𝐱</m:t>
                        </m:r>
                        <m:r>
                          <a:rPr lang="en-US" altLang="zh-TW" sz="1800" b="1" i="0" smtClean="0">
                            <a:solidFill>
                              <a:srgbClr val="7030A0"/>
                            </a:solidFill>
                            <a:effectLst/>
                            <a:latin typeface="Cambria Math" panose="02040503050406030204" pitchFamily="18" charset="0"/>
                          </a:rPr>
                          <m:t>,</m:t>
                        </m:r>
                        <m:r>
                          <a:rPr lang="en-US" altLang="zh-TW" sz="1800" b="1">
                            <a:solidFill>
                              <a:srgbClr val="7030A0"/>
                            </a:solidFill>
                            <a:effectLst/>
                            <a:latin typeface="Cambria Math" panose="02040503050406030204" pitchFamily="18" charset="0"/>
                          </a:rPr>
                          <m:t>𝐚</m:t>
                        </m:r>
                      </m:e>
                    </m:d>
                    <m:r>
                      <a:rPr lang="en-US" altLang="zh-TW" sz="1800" b="0" i="1" smtClean="0">
                        <a:solidFill>
                          <a:srgbClr val="7030A0"/>
                        </a:solidFill>
                        <a:effectLst/>
                        <a:latin typeface="Cambria Math" panose="02040503050406030204" pitchFamily="18" charset="0"/>
                      </a:rPr>
                      <m:t>=0</m:t>
                    </m:r>
                  </m:oMath>
                </a14:m>
                <a:r>
                  <a:rPr lang="en-US" altLang="zh-TW" sz="1800" dirty="0">
                    <a:solidFill>
                      <a:srgbClr val="7030A0"/>
                    </a:solidFill>
                    <a:effectLst/>
                  </a:rPr>
                  <a:t> </a:t>
                </a:r>
                <a:endParaRPr lang="en-US" altLang="zh-TW" sz="1800" dirty="0" smtClean="0">
                  <a:solidFill>
                    <a:srgbClr val="7030A0"/>
                  </a:solidFill>
                  <a:effectLst/>
                </a:endParaRPr>
              </a:p>
              <a:p>
                <a:pPr>
                  <a:buNone/>
                </a:pPr>
                <a14:m>
                  <m:oMathPara xmlns:m="http://schemas.openxmlformats.org/officeDocument/2006/math">
                    <m:oMathParaPr>
                      <m:jc m:val="centerGroup"/>
                    </m:oMathParaPr>
                    <m:oMath xmlns:m="http://schemas.openxmlformats.org/officeDocument/2006/math">
                      <m:r>
                        <a:rPr lang="en-US" altLang="zh-TW" sz="1800" i="1">
                          <a:solidFill>
                            <a:srgbClr val="7030A0"/>
                          </a:solidFill>
                          <a:effectLst/>
                          <a:latin typeface="Cambria Math" panose="02040503050406030204" pitchFamily="18" charset="0"/>
                        </a:rPr>
                        <m:t>𝐴</m:t>
                      </m:r>
                      <m:d>
                        <m:dPr>
                          <m:ctrlPr>
                            <a:rPr lang="en-US" altLang="zh-TW" sz="1800" b="1" i="1">
                              <a:solidFill>
                                <a:srgbClr val="7030A0"/>
                              </a:solidFill>
                              <a:effectLst/>
                              <a:latin typeface="Cambria Math" panose="02040503050406030204" pitchFamily="18" charset="0"/>
                            </a:rPr>
                          </m:ctrlPr>
                        </m:dPr>
                        <m:e>
                          <m:r>
                            <a:rPr lang="en-US" altLang="zh-TW" sz="1800" b="1">
                              <a:solidFill>
                                <a:srgbClr val="7030A0"/>
                              </a:solidFill>
                              <a:effectLst/>
                              <a:latin typeface="Cambria Math" panose="02040503050406030204" pitchFamily="18" charset="0"/>
                            </a:rPr>
                            <m:t>𝐚</m:t>
                          </m:r>
                        </m:e>
                      </m:d>
                      <m:r>
                        <a:rPr lang="en-US" altLang="zh-TW" sz="1800" b="0" i="1" smtClean="0">
                          <a:solidFill>
                            <a:srgbClr val="7030A0"/>
                          </a:solidFill>
                          <a:effectLst/>
                          <a:latin typeface="Cambria Math" panose="02040503050406030204" pitchFamily="18" charset="0"/>
                        </a:rPr>
                        <m:t>=</m:t>
                      </m:r>
                      <m:r>
                        <a:rPr lang="en-US" altLang="zh-TW" sz="1800" i="1">
                          <a:solidFill>
                            <a:srgbClr val="7030A0"/>
                          </a:solidFill>
                          <a:effectLst/>
                          <a:latin typeface="Cambria Math" panose="02040503050406030204" pitchFamily="18" charset="0"/>
                        </a:rPr>
                        <m:t>𝐴</m:t>
                      </m:r>
                      <m:d>
                        <m:dPr>
                          <m:ctrlPr>
                            <a:rPr lang="en-US" altLang="zh-TW" sz="1800" b="1" i="1">
                              <a:solidFill>
                                <a:srgbClr val="7030A0"/>
                              </a:solidFill>
                              <a:effectLst/>
                              <a:latin typeface="Cambria Math" panose="02040503050406030204" pitchFamily="18" charset="0"/>
                            </a:rPr>
                          </m:ctrlPr>
                        </m:dPr>
                        <m:e>
                          <m:r>
                            <a:rPr lang="en-US" altLang="zh-TW" sz="1800" b="1">
                              <a:solidFill>
                                <a:srgbClr val="7030A0"/>
                              </a:solidFill>
                              <a:effectLst/>
                              <a:latin typeface="Cambria Math" panose="02040503050406030204" pitchFamily="18" charset="0"/>
                            </a:rPr>
                            <m:t>𝐚</m:t>
                          </m:r>
                        </m:e>
                      </m:d>
                      <m:r>
                        <a:rPr lang="en-US" altLang="zh-TW" sz="1800" b="0" i="1" smtClean="0">
                          <a:solidFill>
                            <a:srgbClr val="7030A0"/>
                          </a:solidFill>
                          <a:effectLst/>
                          <a:latin typeface="Cambria Math" panose="02040503050406030204" pitchFamily="18" charset="0"/>
                        </a:rPr>
                        <m:t>+</m:t>
                      </m:r>
                      <m:r>
                        <a:rPr lang="en-US" altLang="zh-TW" sz="1800" b="0" i="1" smtClean="0">
                          <a:solidFill>
                            <a:srgbClr val="7030A0"/>
                          </a:solidFill>
                          <a:effectLst/>
                          <a:latin typeface="Cambria Math" panose="02040503050406030204" pitchFamily="18" charset="0"/>
                          <a:ea typeface="Cambria Math" panose="02040503050406030204" pitchFamily="18" charset="0"/>
                        </a:rPr>
                        <m:t>∆</m:t>
                      </m:r>
                      <m:r>
                        <a:rPr lang="en-US" altLang="zh-TW" sz="1800" i="1">
                          <a:solidFill>
                            <a:srgbClr val="7030A0"/>
                          </a:solidFill>
                          <a:effectLst/>
                          <a:latin typeface="Cambria Math" panose="02040503050406030204" pitchFamily="18" charset="0"/>
                        </a:rPr>
                        <m:t>𝐴</m:t>
                      </m:r>
                    </m:oMath>
                  </m:oMathPara>
                </a14:m>
                <a:endParaRPr lang="en-US" altLang="zh-TW" sz="1800" dirty="0" smtClean="0">
                  <a:solidFill>
                    <a:srgbClr val="7030A0"/>
                  </a:solidFill>
                  <a:effectLst/>
                </a:endParaRPr>
              </a:p>
              <a:p>
                <a:pPr>
                  <a:buNone/>
                </a:pPr>
                <a:r>
                  <a:rPr lang="en-US" altLang="zh-TW" sz="1800" dirty="0" smtClean="0">
                    <a:solidFill>
                      <a:srgbClr val="7030A0"/>
                    </a:solidFill>
                    <a:effectLst/>
                  </a:rPr>
                  <a:t>     for all </a:t>
                </a:r>
                <a14:m>
                  <m:oMath xmlns:m="http://schemas.openxmlformats.org/officeDocument/2006/math">
                    <m:r>
                      <a:rPr lang="en-US" altLang="zh-TW" sz="1800" b="1">
                        <a:solidFill>
                          <a:srgbClr val="7030A0"/>
                        </a:solidFill>
                        <a:effectLst/>
                        <a:latin typeface="Cambria Math" panose="02040503050406030204" pitchFamily="18" charset="0"/>
                      </a:rPr>
                      <m:t>𝐚</m:t>
                    </m:r>
                  </m:oMath>
                </a14:m>
                <a:r>
                  <a:rPr lang="en-US" altLang="zh-TW" sz="1800" dirty="0" smtClean="0">
                    <a:solidFill>
                      <a:srgbClr val="7030A0"/>
                    </a:solidFill>
                    <a:effectLst/>
                  </a:rPr>
                  <a:t> inside the limits used in step 1.</a:t>
                </a:r>
                <a:endParaRPr lang="en-US" altLang="zh-TW" sz="1800" dirty="0">
                  <a:solidFill>
                    <a:srgbClr val="7030A0"/>
                  </a:solidFill>
                  <a:effectLst/>
                </a:endParaRPr>
              </a:p>
              <a:p>
                <a:pPr>
                  <a:buNone/>
                </a:pPr>
                <a:r>
                  <a:rPr lang="en-US" altLang="zh-TW" sz="1800" dirty="0" smtClean="0">
                    <a:solidFill>
                      <a:srgbClr val="7030A0"/>
                    </a:solidFill>
                    <a:effectLst/>
                  </a:rPr>
                  <a:t>4. Local maxima in the accumulator array </a:t>
                </a:r>
                <a14:m>
                  <m:oMath xmlns:m="http://schemas.openxmlformats.org/officeDocument/2006/math">
                    <m:r>
                      <a:rPr lang="en-US" altLang="zh-TW" sz="1800" i="1">
                        <a:solidFill>
                          <a:srgbClr val="7030A0"/>
                        </a:solidFill>
                        <a:effectLst/>
                        <a:latin typeface="Cambria Math" panose="02040503050406030204" pitchFamily="18" charset="0"/>
                      </a:rPr>
                      <m:t>𝐴</m:t>
                    </m:r>
                    <m:d>
                      <m:dPr>
                        <m:ctrlPr>
                          <a:rPr lang="en-US" altLang="zh-TW" sz="1800" b="1" i="1">
                            <a:solidFill>
                              <a:srgbClr val="7030A0"/>
                            </a:solidFill>
                            <a:effectLst/>
                            <a:latin typeface="Cambria Math" panose="02040503050406030204" pitchFamily="18" charset="0"/>
                          </a:rPr>
                        </m:ctrlPr>
                      </m:dPr>
                      <m:e>
                        <m:r>
                          <a:rPr lang="en-US" altLang="zh-TW" sz="1800" b="1">
                            <a:solidFill>
                              <a:srgbClr val="7030A0"/>
                            </a:solidFill>
                            <a:effectLst/>
                            <a:latin typeface="Cambria Math" panose="02040503050406030204" pitchFamily="18" charset="0"/>
                          </a:rPr>
                          <m:t>𝐚</m:t>
                        </m:r>
                      </m:e>
                    </m:d>
                  </m:oMath>
                </a14:m>
                <a:r>
                  <a:rPr lang="en-US" altLang="zh-TW" sz="1800" dirty="0" smtClean="0">
                    <a:solidFill>
                      <a:srgbClr val="7030A0"/>
                    </a:solidFill>
                    <a:effectLst/>
                  </a:rPr>
                  <a:t> correspond to realizations of curves </a:t>
                </a:r>
                <a14:m>
                  <m:oMath xmlns:m="http://schemas.openxmlformats.org/officeDocument/2006/math">
                    <m:r>
                      <a:rPr lang="en-US" altLang="zh-TW" sz="1800" i="1">
                        <a:solidFill>
                          <a:srgbClr val="7030A0"/>
                        </a:solidFill>
                        <a:effectLst/>
                        <a:latin typeface="Cambria Math" panose="02040503050406030204" pitchFamily="18" charset="0"/>
                      </a:rPr>
                      <m:t>𝑓</m:t>
                    </m:r>
                    <m:d>
                      <m:dPr>
                        <m:ctrlPr>
                          <a:rPr lang="en-US" altLang="zh-TW" sz="1800" b="1" i="1">
                            <a:solidFill>
                              <a:srgbClr val="7030A0"/>
                            </a:solidFill>
                            <a:effectLst/>
                            <a:latin typeface="Cambria Math" panose="02040503050406030204" pitchFamily="18" charset="0"/>
                          </a:rPr>
                        </m:ctrlPr>
                      </m:dPr>
                      <m:e>
                        <m:r>
                          <a:rPr lang="en-US" altLang="zh-TW" sz="1800" b="1">
                            <a:solidFill>
                              <a:srgbClr val="7030A0"/>
                            </a:solidFill>
                            <a:effectLst/>
                            <a:latin typeface="Cambria Math" panose="02040503050406030204" pitchFamily="18" charset="0"/>
                          </a:rPr>
                          <m:t>𝐱</m:t>
                        </m:r>
                        <m:r>
                          <a:rPr lang="en-US" altLang="zh-TW" sz="1800" b="1">
                            <a:solidFill>
                              <a:srgbClr val="7030A0"/>
                            </a:solidFill>
                            <a:effectLst/>
                            <a:latin typeface="Cambria Math" panose="02040503050406030204" pitchFamily="18" charset="0"/>
                          </a:rPr>
                          <m:t>,</m:t>
                        </m:r>
                        <m:r>
                          <a:rPr lang="en-US" altLang="zh-TW" sz="1800" b="1">
                            <a:solidFill>
                              <a:srgbClr val="7030A0"/>
                            </a:solidFill>
                            <a:effectLst/>
                            <a:latin typeface="Cambria Math" panose="02040503050406030204" pitchFamily="18" charset="0"/>
                          </a:rPr>
                          <m:t>𝐚</m:t>
                        </m:r>
                      </m:e>
                    </m:d>
                  </m:oMath>
                </a14:m>
                <a:r>
                  <a:rPr lang="en-US" altLang="zh-TW" sz="1800" dirty="0" smtClean="0">
                    <a:solidFill>
                      <a:srgbClr val="7030A0"/>
                    </a:solidFill>
                    <a:effectLst/>
                  </a:rPr>
                  <a:t> that are present in the original image.</a:t>
                </a:r>
              </a:p>
            </p:txBody>
          </p:sp>
        </mc:Choice>
        <mc:Fallback xmlns="">
          <p:sp>
            <p:nvSpPr>
              <p:cNvPr id="6" name="內容版面配置區 5"/>
              <p:cNvSpPr txBox="1">
                <a:spLocks noRot="1" noChangeAspect="1" noMove="1" noResize="1" noEditPoints="1" noAdjustHandles="1" noChangeArrowheads="1" noChangeShapeType="1" noTextEdit="1"/>
              </p:cNvSpPr>
              <p:nvPr/>
            </p:nvSpPr>
            <p:spPr>
              <a:xfrm>
                <a:off x="381000" y="1524000"/>
                <a:ext cx="8534400" cy="3703271"/>
              </a:xfrm>
              <a:prstGeom prst="rect">
                <a:avLst/>
              </a:prstGeom>
              <a:blipFill>
                <a:blip r:embed="rId3"/>
                <a:stretch>
                  <a:fillRect l="-786" t="-824" r="-178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1443033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6</a:t>
            </a:fld>
            <a:endParaRPr lang="en-US" dirty="0"/>
          </a:p>
        </p:txBody>
      </p:sp>
      <p:sp>
        <p:nvSpPr>
          <p:cNvPr id="6" name="內容版面配置區 5"/>
          <p:cNvSpPr>
            <a:spLocks noGrp="1"/>
          </p:cNvSpPr>
          <p:nvPr>
            <p:ph idx="1"/>
          </p:nvPr>
        </p:nvSpPr>
        <p:spPr/>
        <p:txBody>
          <a:bodyPr/>
          <a:lstStyle/>
          <a:p>
            <a:endParaRPr lang="zh-TW" altLang="en-US" dirty="0"/>
          </a:p>
        </p:txBody>
      </p:sp>
      <p:sp>
        <p:nvSpPr>
          <p:cNvPr id="5" name="標題 4"/>
          <p:cNvSpPr>
            <a:spLocks noGrp="1"/>
          </p:cNvSpPr>
          <p:nvPr>
            <p:ph type="title"/>
          </p:nvPr>
        </p:nvSpPr>
        <p:spPr/>
        <p:txBody>
          <a:bodyPr/>
          <a:lstStyle/>
          <a:p>
            <a:endParaRPr lang="zh-TW" altLang="en-US"/>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174082" name="Picture 2" descr="C:\Documents and Settings\altit\Desktop\Sonka 4e Jpegs\93607_ch06\Figure 6.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599" y="507372"/>
            <a:ext cx="5957433" cy="582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7</a:t>
            </a:fld>
            <a:endParaRPr lang="en-US" dirty="0"/>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p:txBody>
              <a:bodyPr/>
              <a:lstStyle/>
              <a:p>
                <a:r>
                  <a:rPr lang="en-US" altLang="zh-TW" sz="2000" dirty="0" smtClean="0"/>
                  <a:t>Similarly, if </a:t>
                </a:r>
                <a:r>
                  <a:rPr lang="en-US" altLang="zh-TW" sz="2000" dirty="0" smtClean="0">
                    <a:solidFill>
                      <a:srgbClr val="FFC000"/>
                    </a:solidFill>
                  </a:rPr>
                  <a:t>a straight line </a:t>
                </a:r>
                <a:r>
                  <a:rPr lang="en-US" altLang="zh-TW" sz="2000" dirty="0" smtClean="0"/>
                  <a:t>is sought we would look for solutions of the equation</a:t>
                </a:r>
              </a:p>
              <a:p>
                <a:pPr marL="0" indent="0">
                  <a:buNone/>
                </a:pP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b="0" i="1" smtClean="0">
                              <a:latin typeface="Cambria Math" panose="02040503050406030204" pitchFamily="18" charset="0"/>
                            </a:rPr>
                            <m:t>2</m:t>
                          </m:r>
                        </m:sub>
                      </m:sSub>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𝑘</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1</m:t>
                          </m:r>
                        </m:sub>
                      </m:sSub>
                      <m:r>
                        <a:rPr lang="en-US" altLang="zh-TW" sz="2000" b="0" i="1" smtClean="0">
                          <a:latin typeface="Cambria Math" panose="02040503050406030204" pitchFamily="18" charset="0"/>
                        </a:rPr>
                        <m:t>+</m:t>
                      </m:r>
                      <m:r>
                        <a:rPr lang="en-US" altLang="zh-TW" sz="2000" b="0" i="1" smtClean="0">
                          <a:latin typeface="Cambria Math" panose="02040503050406030204" pitchFamily="18" charset="0"/>
                        </a:rPr>
                        <m:t>𝑞</m:t>
                      </m:r>
                    </m:oMath>
                  </m:oMathPara>
                </a14:m>
                <a:endParaRPr lang="en-US" altLang="zh-TW" sz="2000" b="0" dirty="0" smtClean="0"/>
              </a:p>
              <a:p>
                <a:pPr marL="0" indent="0">
                  <a:buNone/>
                </a:pPr>
                <a:r>
                  <a:rPr lang="en-US" altLang="zh-TW" sz="2000" dirty="0" smtClean="0"/>
                  <a:t>    the parameter space is given by </a:t>
                </a:r>
                <a14:m>
                  <m:oMath xmlns:m="http://schemas.openxmlformats.org/officeDocument/2006/math">
                    <m:d>
                      <m:dPr>
                        <m:ctrlPr>
                          <a:rPr lang="en-US" altLang="zh-TW" sz="2000" i="1">
                            <a:latin typeface="Cambria Math" panose="02040503050406030204" pitchFamily="18" charset="0"/>
                          </a:rPr>
                        </m:ctrlPr>
                      </m:dPr>
                      <m:e>
                        <m:r>
                          <a:rPr lang="en-US" altLang="zh-TW" sz="2000" b="0" i="1" smtClean="0">
                            <a:latin typeface="Cambria Math" panose="02040503050406030204" pitchFamily="18" charset="0"/>
                          </a:rPr>
                          <m:t>𝑘</m:t>
                        </m:r>
                        <m:r>
                          <a:rPr lang="en-US" altLang="zh-TW" sz="2000" i="1">
                            <a:latin typeface="Cambria Math" panose="02040503050406030204" pitchFamily="18" charset="0"/>
                          </a:rPr>
                          <m:t>,</m:t>
                        </m:r>
                        <m:r>
                          <a:rPr lang="en-US" altLang="zh-TW" sz="2000" b="0" i="1" smtClean="0">
                            <a:latin typeface="Cambria Math" panose="02040503050406030204" pitchFamily="18" charset="0"/>
                          </a:rPr>
                          <m:t>𝑞</m:t>
                        </m:r>
                      </m:e>
                    </m:d>
                  </m:oMath>
                </a14:m>
                <a:r>
                  <a:rPr lang="en-US" altLang="zh-TW" sz="2000" dirty="0" smtClean="0"/>
                  <a:t>. (a 2D parameter space) </a:t>
                </a:r>
              </a:p>
              <a:p>
                <a:r>
                  <a:rPr lang="en-US" altLang="zh-TW" sz="2000" dirty="0" smtClean="0"/>
                  <a:t>However, the gradient </a:t>
                </a:r>
                <a14:m>
                  <m:oMath xmlns:m="http://schemas.openxmlformats.org/officeDocument/2006/math">
                    <m:r>
                      <a:rPr lang="en-US" altLang="zh-TW" sz="2000" i="1">
                        <a:latin typeface="Cambria Math" panose="02040503050406030204" pitchFamily="18" charset="0"/>
                      </a:rPr>
                      <m:t>𝑘</m:t>
                    </m:r>
                    <m:r>
                      <a:rPr lang="en-US" altLang="zh-TW" sz="2000" i="1">
                        <a:latin typeface="Cambria Math" panose="02040503050406030204" pitchFamily="18" charset="0"/>
                      </a:rPr>
                      <m:t> </m:t>
                    </m:r>
                  </m:oMath>
                </a14:m>
                <a:r>
                  <a:rPr lang="en-US" altLang="zh-TW" sz="2000" dirty="0" smtClean="0"/>
                  <a:t>is </a:t>
                </a:r>
                <a:r>
                  <a:rPr lang="en-US" altLang="zh-TW" sz="2000" dirty="0" smtClean="0">
                    <a:solidFill>
                      <a:srgbClr val="FFC000"/>
                    </a:solidFill>
                  </a:rPr>
                  <a:t>unbounded.</a:t>
                </a:r>
              </a:p>
              <a:p>
                <a:r>
                  <a:rPr lang="en-US" altLang="zh-TW" sz="2000" dirty="0" smtClean="0"/>
                  <a:t>In this case we reformulate the equation as</a:t>
                </a:r>
              </a:p>
              <a:p>
                <a:pPr marL="357188" indent="0">
                  <a:buNone/>
                </a:pPr>
                <a14:m>
                  <m:oMathPara xmlns:m="http://schemas.openxmlformats.org/officeDocument/2006/math">
                    <m:oMathParaPr>
                      <m:jc m:val="left"/>
                    </m:oMathParaPr>
                    <m:oMath xmlns:m="http://schemas.openxmlformats.org/officeDocument/2006/math">
                      <m:r>
                        <a:rPr lang="en-US" altLang="zh-TW" sz="2000" b="0" i="1" smtClean="0">
                          <a:latin typeface="Cambria Math" panose="02040503050406030204" pitchFamily="18" charset="0"/>
                        </a:rPr>
                        <m:t>𝑠</m:t>
                      </m:r>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1</m:t>
                          </m:r>
                        </m:sub>
                      </m:sSub>
                      <m:r>
                        <m:rPr>
                          <m:sty m:val="p"/>
                        </m:rPr>
                        <a:rPr lang="en-US" altLang="zh-TW" sz="2000" b="0" i="0" smtClean="0">
                          <a:latin typeface="Cambria Math" panose="02040503050406030204" pitchFamily="18" charset="0"/>
                        </a:rPr>
                        <m:t>cos</m:t>
                      </m:r>
                      <m:r>
                        <a:rPr lang="zh-TW" altLang="en-US" sz="2000" b="0" i="1" smtClean="0">
                          <a:latin typeface="Cambria Math" panose="02040503050406030204" pitchFamily="18" charset="0"/>
                        </a:rPr>
                        <m:t>𝜃</m:t>
                      </m:r>
                      <m:r>
                        <a:rPr lang="en-US" altLang="zh-TW" sz="2000" b="0" i="1" smtClean="0">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𝑥</m:t>
                          </m:r>
                        </m:e>
                        <m:sub>
                          <m:r>
                            <a:rPr lang="en-US" altLang="zh-TW" sz="2000" i="1">
                              <a:latin typeface="Cambria Math" panose="02040503050406030204" pitchFamily="18" charset="0"/>
                            </a:rPr>
                            <m:t>2</m:t>
                          </m:r>
                        </m:sub>
                      </m:sSub>
                      <m:r>
                        <m:rPr>
                          <m:sty m:val="p"/>
                        </m:rPr>
                        <a:rPr lang="en-US" altLang="zh-TW" sz="2000" b="0" i="0" smtClean="0">
                          <a:latin typeface="Cambria Math" panose="02040503050406030204" pitchFamily="18" charset="0"/>
                        </a:rPr>
                        <m:t>sin</m:t>
                      </m:r>
                      <m:r>
                        <a:rPr lang="zh-TW" altLang="en-US" sz="2000" b="0" i="1" smtClean="0">
                          <a:latin typeface="Cambria Math" panose="02040503050406030204" pitchFamily="18" charset="0"/>
                        </a:rPr>
                        <m:t>𝜃</m:t>
                      </m:r>
                    </m:oMath>
                  </m:oMathPara>
                </a14:m>
                <a:endParaRPr lang="en-US" altLang="zh-TW" sz="2000" dirty="0" smtClean="0"/>
              </a:p>
              <a:p>
                <a:pPr indent="0">
                  <a:buNone/>
                </a:pPr>
                <a:r>
                  <a:rPr lang="en-US" altLang="zh-TW" sz="2000" dirty="0" smtClean="0"/>
                  <a:t>and seek solutions </a:t>
                </a:r>
                <a:br>
                  <a:rPr lang="en-US" altLang="zh-TW" sz="2000" dirty="0" smtClean="0"/>
                </a:br>
                <a:r>
                  <a:rPr lang="en-US" altLang="zh-TW" sz="2000" dirty="0" smtClean="0"/>
                  <a:t>in </a:t>
                </a:r>
                <a14:m>
                  <m:oMath xmlns:m="http://schemas.openxmlformats.org/officeDocument/2006/math">
                    <m:d>
                      <m:dPr>
                        <m:ctrlPr>
                          <a:rPr lang="en-US" altLang="zh-TW" sz="2000" i="1">
                            <a:latin typeface="Cambria Math" panose="02040503050406030204" pitchFamily="18" charset="0"/>
                          </a:rPr>
                        </m:ctrlPr>
                      </m:dPr>
                      <m:e>
                        <m:r>
                          <a:rPr lang="en-US" altLang="zh-TW" sz="2000" b="0" i="1" smtClean="0">
                            <a:latin typeface="Cambria Math" panose="02040503050406030204" pitchFamily="18" charset="0"/>
                          </a:rPr>
                          <m:t>𝑠</m:t>
                        </m:r>
                        <m:r>
                          <a:rPr lang="en-US" altLang="zh-TW" sz="2000" i="1">
                            <a:latin typeface="Cambria Math" panose="02040503050406030204" pitchFamily="18" charset="0"/>
                          </a:rPr>
                          <m:t>,</m:t>
                        </m:r>
                        <m:r>
                          <a:rPr lang="zh-TW" altLang="en-US" sz="2000" i="1">
                            <a:latin typeface="Cambria Math" panose="02040503050406030204" pitchFamily="18" charset="0"/>
                          </a:rPr>
                          <m:t>𝜃</m:t>
                        </m:r>
                      </m:e>
                    </m:d>
                  </m:oMath>
                </a14:m>
                <a:r>
                  <a:rPr lang="en-US" altLang="zh-TW" sz="2000" dirty="0"/>
                  <a:t> </a:t>
                </a:r>
                <a:r>
                  <a:rPr lang="en-US" altLang="zh-TW" sz="2000" dirty="0" smtClean="0"/>
                  <a:t>space.</a:t>
                </a:r>
                <a:endParaRPr lang="en-US" altLang="zh-TW" sz="2000" dirty="0"/>
              </a:p>
              <a:p>
                <a:pPr marL="0" indent="0">
                  <a:buNone/>
                </a:pPr>
                <a:r>
                  <a:rPr lang="en-US" altLang="zh-TW" sz="2000" dirty="0" smtClean="0"/>
                  <a:t> </a:t>
                </a:r>
                <a:endParaRPr lang="zh-TW" altLang="en-US" sz="2000" dirty="0"/>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blipFill>
                <a:blip r:embed="rId2"/>
                <a:stretch>
                  <a:fillRect l="-1714" t="-4491" r="-643"/>
                </a:stretch>
              </a:blipFill>
            </p:spPr>
            <p:txBody>
              <a:bodyPr/>
              <a:lstStyle/>
              <a:p>
                <a:r>
                  <a:rPr lang="zh-TW" altLang="en-US">
                    <a:noFill/>
                  </a:rPr>
                  <a:t> </a:t>
                </a:r>
              </a:p>
            </p:txBody>
          </p:sp>
        </mc:Fallback>
      </mc:AlternateContent>
      <p:sp>
        <p:nvSpPr>
          <p:cNvPr id="5" name="標題 4"/>
          <p:cNvSpPr>
            <a:spLocks noGrp="1"/>
          </p:cNvSpPr>
          <p:nvPr>
            <p:ph type="title"/>
          </p:nvPr>
        </p:nvSpPr>
        <p:spPr/>
        <p:txBody>
          <a:bodyPr/>
          <a:lstStyle/>
          <a:p>
            <a:r>
              <a:rPr lang="en-US" altLang="zh-TW" dirty="0"/>
              <a:t>Hough transforms</a:t>
            </a:r>
            <a:endParaRPr lang="zh-TW" altLang="en-US" dirty="0"/>
          </a:p>
        </p:txBody>
      </p:sp>
      <p:pic>
        <p:nvPicPr>
          <p:cNvPr id="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050928"/>
            <a:ext cx="4876800"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256532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Slide Number Placeholder 2"/>
          <p:cNvSpPr>
            <a:spLocks noGrp="1"/>
          </p:cNvSpPr>
          <p:nvPr>
            <p:ph type="sldNum" sz="quarter" idx="12"/>
          </p:nvPr>
        </p:nvSpPr>
        <p:spPr/>
        <p:txBody>
          <a:bodyPr/>
          <a:lstStyle/>
          <a:p>
            <a:fld id="{122D24B2-5D52-46F7-B915-67CABB3AD0CF}" type="slidenum">
              <a:rPr lang="en-US" smtClean="0"/>
              <a:pPr/>
              <a:t>8</a:t>
            </a:fld>
            <a:endParaRPr lang="en-US" dirty="0"/>
          </a:p>
        </p:txBody>
      </p:sp>
      <p:sp>
        <p:nvSpPr>
          <p:cNvPr id="6" name="內容版面配置區 5"/>
          <p:cNvSpPr>
            <a:spLocks noGrp="1"/>
          </p:cNvSpPr>
          <p:nvPr>
            <p:ph idx="1"/>
          </p:nvPr>
        </p:nvSpPr>
        <p:spPr/>
        <p:txBody>
          <a:bodyPr/>
          <a:lstStyle/>
          <a:p>
            <a:endParaRPr lang="zh-TW" altLang="en-US" dirty="0"/>
          </a:p>
        </p:txBody>
      </p:sp>
      <p:sp>
        <p:nvSpPr>
          <p:cNvPr id="5" name="標題 4"/>
          <p:cNvSpPr>
            <a:spLocks noGrp="1"/>
          </p:cNvSpPr>
          <p:nvPr>
            <p:ph type="title"/>
          </p:nvPr>
        </p:nvSpPr>
        <p:spPr/>
        <p:txBody>
          <a:bodyPr/>
          <a:lstStyle/>
          <a:p>
            <a:endParaRPr lang="zh-TW" altLang="en-US"/>
          </a:p>
        </p:txBody>
      </p:sp>
      <p:sp>
        <p:nvSpPr>
          <p:cNvPr id="4" name="TextBox 3"/>
          <p:cNvSpPr txBox="1"/>
          <p:nvPr/>
        </p:nvSpPr>
        <p:spPr>
          <a:xfrm>
            <a:off x="685800" y="0"/>
            <a:ext cx="7924800" cy="276999"/>
          </a:xfrm>
          <a:prstGeom prst="rect">
            <a:avLst/>
          </a:prstGeom>
          <a:noFill/>
        </p:spPr>
        <p:txBody>
          <a:bodyPr wrap="square" rtlCol="0">
            <a:spAutoFit/>
          </a:bodyPr>
          <a:lstStyle/>
          <a:p>
            <a:r>
              <a:rPr lang="en-US" sz="1200" dirty="0" smtClean="0"/>
              <a:t>Image Processing, Analysis, and Machine Vision,  4</a:t>
            </a:r>
            <a:r>
              <a:rPr lang="en-US" sz="1200" baseline="30000" dirty="0" smtClean="0"/>
              <a:t>th</a:t>
            </a:r>
            <a:r>
              <a:rPr lang="en-US" sz="1200" dirty="0" smtClean="0"/>
              <a:t> Edition		</a:t>
            </a:r>
            <a:r>
              <a:rPr lang="en-US" sz="1200" dirty="0"/>
              <a:t> </a:t>
            </a:r>
            <a:r>
              <a:rPr lang="en-US" sz="1200" dirty="0" smtClean="0"/>
              <a:t>                </a:t>
            </a:r>
            <a:r>
              <a:rPr lang="en-US" sz="1200" dirty="0" err="1" smtClean="0"/>
              <a:t>Sonka</a:t>
            </a:r>
            <a:r>
              <a:rPr lang="en-US" sz="1200" dirty="0" smtClean="0"/>
              <a:t>, </a:t>
            </a:r>
            <a:r>
              <a:rPr lang="en-US" sz="1200" dirty="0" err="1" smtClean="0"/>
              <a:t>Hlavac</a:t>
            </a:r>
            <a:r>
              <a:rPr lang="en-US" sz="1200" dirty="0" smtClean="0"/>
              <a:t> &amp; Boyle</a:t>
            </a:r>
            <a:endParaRPr lang="en-US" sz="1200" dirty="0"/>
          </a:p>
        </p:txBody>
      </p:sp>
      <p:pic>
        <p:nvPicPr>
          <p:cNvPr id="175106" name="Picture 2" descr="C:\Documents and Settings\altit\Desktop\Sonka 4e Jpegs\93607_ch06\Figure 6.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813" y="525828"/>
            <a:ext cx="5896219" cy="578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360398"/>
      </p:ext>
    </p:extLst>
  </p:cSld>
  <p:clrMapOvr>
    <a:overrideClrMapping bg1="dk1" tx1="lt1" bg2="dk2" tx2="lt2" accent1="accent1" accent2="accent2" accent3="accent3" accent4="accent4" accent5="accent5" accent6="accent6" hlink="hlink" folHlink="folHlink"/>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r>
              <a:rPr lang="en-US" smtClean="0"/>
              <a:t>© 2015 Cengage Learning Engineering. All Rights Reserved. </a:t>
            </a:r>
            <a:endParaRPr lang="en-US" dirty="0"/>
          </a:p>
        </p:txBody>
      </p:sp>
      <p:sp>
        <p:nvSpPr>
          <p:cNvPr id="3" name="投影片編號版面配置區 2"/>
          <p:cNvSpPr>
            <a:spLocks noGrp="1"/>
          </p:cNvSpPr>
          <p:nvPr>
            <p:ph type="sldNum" sz="quarter" idx="12"/>
          </p:nvPr>
        </p:nvSpPr>
        <p:spPr/>
        <p:txBody>
          <a:bodyPr/>
          <a:lstStyle/>
          <a:p>
            <a:fld id="{122D24B2-5D52-46F7-B915-67CABB3AD0CF}" type="slidenum">
              <a:rPr lang="en-US" smtClean="0"/>
              <a:pPr/>
              <a:t>9</a:t>
            </a:fld>
            <a:endParaRPr lang="en-US" dirty="0"/>
          </a:p>
        </p:txBody>
      </p:sp>
      <p:pic>
        <p:nvPicPr>
          <p:cNvPr id="7170" name="Picture 2" descr="../_images/plot_line_hough_transform_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534400" cy="4267200"/>
          </a:xfrm>
          <a:prstGeom prst="rect">
            <a:avLst/>
          </a:prstGeom>
          <a:noFill/>
          <a:extLst>
            <a:ext uri="{909E8E84-426E-40DD-AFC4-6F175D3DCCD1}">
              <a14:hiddenFill xmlns:a14="http://schemas.microsoft.com/office/drawing/2010/main">
                <a:solidFill>
                  <a:srgbClr val="FFFFFF"/>
                </a:solidFill>
              </a14:hiddenFill>
            </a:ext>
          </a:extLst>
        </p:spPr>
      </p:pic>
      <p:sp>
        <p:nvSpPr>
          <p:cNvPr id="5" name="標題 4"/>
          <p:cNvSpPr>
            <a:spLocks noGrp="1"/>
          </p:cNvSpPr>
          <p:nvPr>
            <p:ph type="title"/>
          </p:nvPr>
        </p:nvSpPr>
        <p:spPr/>
        <p:txBody>
          <a:bodyPr/>
          <a:lstStyle/>
          <a:p>
            <a:r>
              <a:rPr lang="en-US" altLang="zh-TW" dirty="0" smtClean="0"/>
              <a:t>Hough transform</a:t>
            </a:r>
            <a:endParaRPr lang="zh-TW" altLang="en-US" dirty="0"/>
          </a:p>
        </p:txBody>
      </p:sp>
      <p:sp>
        <p:nvSpPr>
          <p:cNvPr id="6" name="矩形 5"/>
          <p:cNvSpPr/>
          <p:nvPr/>
        </p:nvSpPr>
        <p:spPr>
          <a:xfrm>
            <a:off x="990600" y="5904136"/>
            <a:ext cx="7315200" cy="276999"/>
          </a:xfrm>
          <a:prstGeom prst="rect">
            <a:avLst/>
          </a:prstGeom>
          <a:solidFill>
            <a:schemeClr val="accent1">
              <a:lumMod val="20000"/>
              <a:lumOff val="80000"/>
            </a:schemeClr>
          </a:solidFill>
        </p:spPr>
        <p:txBody>
          <a:bodyPr wrap="square">
            <a:spAutoFit/>
          </a:bodyPr>
          <a:lstStyle/>
          <a:p>
            <a:r>
              <a:rPr lang="zh-TW" altLang="en-US" sz="1200" dirty="0"/>
              <a:t>http://scikit-image.org/docs/dev/auto_examples/plot_line_hough_transform.html</a:t>
            </a:r>
          </a:p>
        </p:txBody>
      </p:sp>
    </p:spTree>
    <p:extLst>
      <p:ext uri="{BB962C8B-B14F-4D97-AF65-F5344CB8AC3E}">
        <p14:creationId xmlns:p14="http://schemas.microsoft.com/office/powerpoint/2010/main" val="300389127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Kilter">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Kilter">
      <a:maj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0.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5.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6.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7.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8.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9.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0.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5.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9.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14042</TotalTime>
  <Words>3067</Words>
  <Application>Microsoft Office PowerPoint</Application>
  <PresentationFormat>如螢幕大小 (4:3)</PresentationFormat>
  <Paragraphs>370</Paragraphs>
  <Slides>46</Slides>
  <Notes>1</Notes>
  <HiddenSlides>0</HiddenSlides>
  <MMClips>0</MMClips>
  <ScaleCrop>false</ScaleCrop>
  <HeadingPairs>
    <vt:vector size="8" baseType="variant">
      <vt:variant>
        <vt:lpstr>使用字型</vt:lpstr>
      </vt:variant>
      <vt:variant>
        <vt:i4>12</vt:i4>
      </vt:variant>
      <vt:variant>
        <vt:lpstr>佈景主題</vt:lpstr>
      </vt:variant>
      <vt:variant>
        <vt:i4>2</vt:i4>
      </vt:variant>
      <vt:variant>
        <vt:lpstr>內嵌 OLE 伺服程式</vt:lpstr>
      </vt:variant>
      <vt:variant>
        <vt:i4>1</vt:i4>
      </vt:variant>
      <vt:variant>
        <vt:lpstr>投影片標題</vt:lpstr>
      </vt:variant>
      <vt:variant>
        <vt:i4>46</vt:i4>
      </vt:variant>
    </vt:vector>
  </HeadingPairs>
  <TitlesOfParts>
    <vt:vector size="61" baseType="lpstr">
      <vt:lpstr>Arial Unicode MS</vt:lpstr>
      <vt:lpstr>inherit</vt:lpstr>
      <vt:lpstr>微軟正黑體</vt:lpstr>
      <vt:lpstr>新細明體</vt:lpstr>
      <vt:lpstr>Arial</vt:lpstr>
      <vt:lpstr>Calibri</vt:lpstr>
      <vt:lpstr>Cambria Math</vt:lpstr>
      <vt:lpstr>Rockwell</vt:lpstr>
      <vt:lpstr>Times New Roman</vt:lpstr>
      <vt:lpstr>Trebuchet MS</vt:lpstr>
      <vt:lpstr>Wingdings</vt:lpstr>
      <vt:lpstr>Wingdings 3</vt:lpstr>
      <vt:lpstr>Kilter</vt:lpstr>
      <vt:lpstr>多面向</vt:lpstr>
      <vt:lpstr>PhotoImpact</vt:lpstr>
      <vt:lpstr>Chapter 6</vt:lpstr>
      <vt:lpstr>Segmentation</vt:lpstr>
      <vt:lpstr>Hough transforms</vt:lpstr>
      <vt:lpstr>PowerPoint 簡報</vt:lpstr>
      <vt:lpstr>Hough transforms</vt:lpstr>
      <vt:lpstr>PowerPoint 簡報</vt:lpstr>
      <vt:lpstr>Hough transforms</vt:lpstr>
      <vt:lpstr>PowerPoint 簡報</vt:lpstr>
      <vt:lpstr>Hough transform</vt:lpstr>
      <vt:lpstr>Hough transform</vt:lpstr>
      <vt:lpstr>Hough transforms</vt:lpstr>
      <vt:lpstr>Hough transforms</vt:lpstr>
      <vt:lpstr>Generalized Hough transforms</vt:lpstr>
      <vt:lpstr>Generalized Hough transforms</vt:lpstr>
      <vt:lpstr>Generalized Hough transforms</vt:lpstr>
      <vt:lpstr>Region-based segmentation</vt:lpstr>
      <vt:lpstr>Region merging</vt:lpstr>
      <vt:lpstr>Region merging</vt:lpstr>
      <vt:lpstr>Region splitting</vt:lpstr>
      <vt:lpstr>Splitting and merging</vt:lpstr>
      <vt:lpstr>Splitting and merging</vt:lpstr>
      <vt:lpstr>Splitting and merging</vt:lpstr>
      <vt:lpstr>Splitting and merging</vt:lpstr>
      <vt:lpstr>PowerPoint 簡報</vt:lpstr>
      <vt:lpstr>Watershed segmentation</vt:lpstr>
      <vt:lpstr>PowerPoint 簡報</vt:lpstr>
      <vt:lpstr>Watershed segmentation</vt:lpstr>
      <vt:lpstr>Watershed segmentation</vt:lpstr>
      <vt:lpstr>PowerPoint 簡報</vt:lpstr>
      <vt:lpstr>PowerPoint 簡報</vt:lpstr>
      <vt:lpstr>Color segmentation with hierarchical watershed</vt:lpstr>
      <vt:lpstr>Region growing post-processing</vt:lpstr>
      <vt:lpstr>Matching</vt:lpstr>
      <vt:lpstr>Template Matching</vt:lpstr>
      <vt:lpstr>Template Matching</vt:lpstr>
      <vt:lpstr>Template Matching</vt:lpstr>
      <vt:lpstr>Template Matching</vt:lpstr>
      <vt:lpstr>Template Matching</vt:lpstr>
      <vt:lpstr>Evaluation issues in segmentation</vt:lpstr>
      <vt:lpstr>Evaluation issues in segmentation</vt:lpstr>
      <vt:lpstr>Evaluation issues in segmentation</vt:lpstr>
      <vt:lpstr>Evaluation issues in segmentation</vt:lpstr>
      <vt:lpstr>Evaluation issues in segmentation</vt:lpstr>
      <vt:lpstr>Evaluation issues in segmentation</vt:lpstr>
      <vt:lpstr>Evaluation issues in segmentation</vt:lpstr>
      <vt:lpstr>Evaluation issues in segmentation</vt:lpstr>
    </vt:vector>
  </TitlesOfParts>
  <Company>NTL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altit</dc:creator>
  <cp:lastModifiedBy>User</cp:lastModifiedBy>
  <cp:revision>277</cp:revision>
  <dcterms:created xsi:type="dcterms:W3CDTF">2013-10-11T17:23:38Z</dcterms:created>
  <dcterms:modified xsi:type="dcterms:W3CDTF">2018-12-12T08:14:26Z</dcterms:modified>
</cp:coreProperties>
</file>